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303" r:id="rId3"/>
    <p:sldId id="309" r:id="rId4"/>
    <p:sldId id="304" r:id="rId5"/>
    <p:sldId id="305" r:id="rId6"/>
    <p:sldId id="306" r:id="rId7"/>
    <p:sldId id="311" r:id="rId8"/>
    <p:sldId id="307" r:id="rId9"/>
    <p:sldId id="308" r:id="rId10"/>
    <p:sldId id="312" r:id="rId11"/>
    <p:sldId id="314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5739-07EC-4551-9E18-62A246FF5A3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CEE4-10CA-414C-B4EE-021A47E9C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5739-07EC-4551-9E18-62A246FF5A3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CEE4-10CA-414C-B4EE-021A47E9C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5739-07EC-4551-9E18-62A246FF5A3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CEE4-10CA-414C-B4EE-021A47E9C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5739-07EC-4551-9E18-62A246FF5A3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CEE4-10CA-414C-B4EE-021A47E9C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5739-07EC-4551-9E18-62A246FF5A3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CEE4-10CA-414C-B4EE-021A47E9C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5739-07EC-4551-9E18-62A246FF5A3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CEE4-10CA-414C-B4EE-021A47E9C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5739-07EC-4551-9E18-62A246FF5A3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CEE4-10CA-414C-B4EE-021A47E9C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5739-07EC-4551-9E18-62A246FF5A3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CEE4-10CA-414C-B4EE-021A47E9C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5739-07EC-4551-9E18-62A246FF5A3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CEE4-10CA-414C-B4EE-021A47E9C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5739-07EC-4551-9E18-62A246FF5A3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CEE4-10CA-414C-B4EE-021A47E9C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5739-07EC-4551-9E18-62A246FF5A3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CEE4-10CA-414C-B4EE-021A47E9C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55739-07EC-4551-9E18-62A246FF5A3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8CEE4-10CA-414C-B4EE-021A47E9C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User\Мои документы\РАБОТА\Конструктор презентаций\ФОН\11. зел.gif"/>
          <p:cNvPicPr>
            <a:picLocks noChangeAspect="1" noChangeArrowheads="1"/>
          </p:cNvPicPr>
          <p:nvPr/>
        </p:nvPicPr>
        <p:blipFill>
          <a:blip r:embed="rId2" cstate="print"/>
          <a:srcRect t="109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3200400" y="228600"/>
            <a:ext cx="51214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sng" dirty="0">
                <a:solidFill>
                  <a:srgbClr val="FFFF00"/>
                </a:solidFill>
              </a:rPr>
              <a:t>Урок </a:t>
            </a:r>
            <a:r>
              <a:rPr lang="ru-RU" sz="3600" b="1" u="sng" dirty="0" smtClean="0">
                <a:solidFill>
                  <a:srgbClr val="FFFF00"/>
                </a:solidFill>
              </a:rPr>
              <a:t>19</a:t>
            </a:r>
            <a:r>
              <a:rPr lang="ru-RU" sz="3600" b="1" dirty="0" smtClean="0">
                <a:solidFill>
                  <a:schemeClr val="bg1"/>
                </a:solidFill>
              </a:rPr>
              <a:t>                16 11. 12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357158" y="1828800"/>
            <a:ext cx="8429684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Расчёт массы  и  объёма  тела </a:t>
            </a:r>
          </a:p>
          <a:p>
            <a:pPr algn="ctr"/>
            <a:r>
              <a:rPr lang="ru-RU" sz="3600" b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По  его  плотности</a:t>
            </a:r>
            <a:endParaRPr lang="ru-RU" sz="3600" b="1" kern="10" dirty="0">
              <a:ln w="9525"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5652768"/>
            <a:ext cx="75438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Учитель физики МОУ «СОШ № 14 города Пугачёва имени П.А. Столыпина»</a:t>
            </a:r>
          </a:p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Кушкарёва</a:t>
            </a:r>
            <a:r>
              <a:rPr lang="ru-RU" dirty="0" smtClean="0">
                <a:solidFill>
                  <a:schemeClr val="bg1"/>
                </a:solidFill>
              </a:rPr>
              <a:t> Е.Г.</a:t>
            </a: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2012-2013 учебный год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Мои документы\РАБОТА\Конструктор презентаций\ФОН\11. зел.gif"/>
          <p:cNvPicPr>
            <a:picLocks noChangeAspect="1" noChangeArrowheads="1"/>
          </p:cNvPicPr>
          <p:nvPr/>
        </p:nvPicPr>
        <p:blipFill>
          <a:blip r:embed="rId2" cstate="print"/>
          <a:srcRect t="109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58" y="357166"/>
            <a:ext cx="8572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Задача 7.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Два одинаковых ящика наполнили дробью: один крупной, другой мелкой. Масса какого ящика больше? </a:t>
            </a:r>
            <a:r>
              <a:rPr lang="ru-RU" sz="3200" b="1" dirty="0" smtClean="0">
                <a:solidFill>
                  <a:schemeClr val="bg1"/>
                </a:solidFill>
              </a:rPr>
              <a:t>__________________________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___________________ </a:t>
            </a:r>
            <a:r>
              <a:rPr lang="ru-RU" sz="3200" b="1" dirty="0" smtClean="0">
                <a:solidFill>
                  <a:srgbClr val="FFFF00"/>
                </a:solidFill>
              </a:rPr>
              <a:t>Почему? </a:t>
            </a:r>
            <a:r>
              <a:rPr lang="ru-RU" sz="3200" b="1" dirty="0" smtClean="0">
                <a:solidFill>
                  <a:schemeClr val="bg1"/>
                </a:solidFill>
              </a:rPr>
              <a:t>_____________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_________________________________________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_________________________________________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0" name="Picture 6" descr="b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3314700"/>
            <a:ext cx="4724400" cy="35433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12" name="Параллелограмм 11"/>
          <p:cNvSpPr/>
          <p:nvPr/>
        </p:nvSpPr>
        <p:spPr>
          <a:xfrm>
            <a:off x="2428860" y="4572008"/>
            <a:ext cx="1571636" cy="500066"/>
          </a:xfrm>
          <a:prstGeom prst="parallelogram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араллелограмм 12"/>
          <p:cNvSpPr/>
          <p:nvPr/>
        </p:nvSpPr>
        <p:spPr>
          <a:xfrm>
            <a:off x="4928848" y="4574478"/>
            <a:ext cx="1643501" cy="500066"/>
          </a:xfrm>
          <a:prstGeom prst="parallelogram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3143240" y="4714884"/>
            <a:ext cx="214314" cy="214314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5500694" y="4572008"/>
            <a:ext cx="428628" cy="428652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Мои документы\РАБОТА\Конструктор презентаций\ФОН\11. зел.gif"/>
          <p:cNvPicPr>
            <a:picLocks noChangeAspect="1" noChangeArrowheads="1"/>
          </p:cNvPicPr>
          <p:nvPr/>
        </p:nvPicPr>
        <p:blipFill>
          <a:blip r:embed="rId2" cstate="print"/>
          <a:srcRect t="109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57158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Задача 7.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Два одинаковых ящика наполнили дробью: один крупной, другой мелкой. Масса какого ящика больше? </a:t>
            </a:r>
            <a:r>
              <a:rPr lang="ru-RU" sz="3200" b="1" dirty="0" smtClean="0">
                <a:solidFill>
                  <a:schemeClr val="bg1"/>
                </a:solidFill>
              </a:rPr>
              <a:t>Масса  ящика с мелкой дробью больше.</a:t>
            </a:r>
            <a:r>
              <a:rPr lang="ru-RU" sz="3200" b="1" dirty="0" smtClean="0">
                <a:solidFill>
                  <a:srgbClr val="FFFF00"/>
                </a:solidFill>
              </a:rPr>
              <a:t> Почему?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4" name="Picture 6" descr="b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3314700"/>
            <a:ext cx="4724400" cy="35433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7" descr="14. зел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Домашнее задание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1428736"/>
            <a:ext cx="88582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Повторить </a:t>
            </a:r>
            <a:r>
              <a:rPr lang="ru-RU" sz="40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§ 21</a:t>
            </a:r>
            <a:endParaRPr lang="ru-RU" sz="4000" b="1" dirty="0" smtClean="0">
              <a:solidFill>
                <a:srgbClr val="FFFF00"/>
              </a:solidFill>
            </a:endParaRPr>
          </a:p>
          <a:p>
            <a:endParaRPr lang="ru-RU" sz="2000" b="1" dirty="0" smtClean="0">
              <a:solidFill>
                <a:srgbClr val="FFFF00"/>
              </a:solidFill>
            </a:endParaRPr>
          </a:p>
          <a:p>
            <a:r>
              <a:rPr lang="ru-RU" sz="4000" b="1" dirty="0" smtClean="0">
                <a:solidFill>
                  <a:srgbClr val="FFFF00"/>
                </a:solidFill>
              </a:rPr>
              <a:t>Прочитайте § 22 - ?</a:t>
            </a:r>
          </a:p>
          <a:p>
            <a:endParaRPr lang="ru-RU" sz="1000" b="1" dirty="0" smtClean="0">
              <a:solidFill>
                <a:srgbClr val="FFFF00"/>
              </a:solidFill>
            </a:endParaRPr>
          </a:p>
          <a:p>
            <a:endParaRPr lang="ru-RU" sz="1000" b="1" dirty="0" smtClean="0">
              <a:solidFill>
                <a:srgbClr val="FFFF00"/>
              </a:solidFill>
            </a:endParaRPr>
          </a:p>
          <a:p>
            <a:r>
              <a:rPr lang="ru-RU" sz="4000" b="1" dirty="0" smtClean="0">
                <a:solidFill>
                  <a:srgbClr val="FFFF00"/>
                </a:solidFill>
              </a:rPr>
              <a:t>Рабочая  тетрадь  стр. 45 – 46</a:t>
            </a:r>
          </a:p>
          <a:p>
            <a:endParaRPr lang="ru-RU" sz="2000" b="1" dirty="0" smtClean="0">
              <a:solidFill>
                <a:srgbClr val="FFFF00"/>
              </a:solidFill>
            </a:endParaRPr>
          </a:p>
          <a:p>
            <a:r>
              <a:rPr lang="ru-RU" sz="4000" b="1" dirty="0" smtClean="0">
                <a:solidFill>
                  <a:srgbClr val="FFFF00"/>
                </a:solidFill>
              </a:rPr>
              <a:t>Оформить лабораторную работу № 5</a:t>
            </a:r>
          </a:p>
          <a:p>
            <a:endParaRPr lang="ru-RU" sz="2000" b="1" dirty="0" smtClean="0">
              <a:solidFill>
                <a:schemeClr val="bg1"/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/>
          <a:srcRect t="3761" r="3937" b="4099"/>
          <a:stretch>
            <a:fillRect/>
          </a:stretch>
        </p:blipFill>
        <p:spPr bwMode="auto">
          <a:xfrm>
            <a:off x="0" y="-285776"/>
            <a:ext cx="9296400" cy="714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000108"/>
            <a:ext cx="8572560" cy="1569660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Задача 1.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Какая жидкость налита в сосуд ёмкостью 50 л, если её масса 46,5 кг?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1. Решите задачи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3000372"/>
            <a:ext cx="3650358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 Дано:          СИ:</a:t>
            </a:r>
          </a:p>
          <a:p>
            <a:pPr algn="ctr"/>
            <a:endParaRPr lang="ru-RU" sz="10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V</a:t>
            </a:r>
            <a:r>
              <a:rPr lang="ru-RU" sz="3200" b="1" dirty="0" smtClean="0">
                <a:solidFill>
                  <a:schemeClr val="bg1"/>
                </a:solidFill>
              </a:rPr>
              <a:t> = 50 л,         0,05м</a:t>
            </a:r>
            <a:r>
              <a:rPr lang="ru-RU" sz="3200" b="1" baseline="30000" dirty="0" smtClean="0">
                <a:solidFill>
                  <a:schemeClr val="bg1"/>
                </a:solidFill>
              </a:rPr>
              <a:t>3</a:t>
            </a:r>
            <a:endParaRPr lang="ru-RU" sz="3200" b="1" dirty="0" smtClean="0">
              <a:solidFill>
                <a:schemeClr val="bg1"/>
              </a:solidFill>
            </a:endParaRPr>
          </a:p>
          <a:p>
            <a:endParaRPr lang="ru-RU" sz="10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𝒎 = </a:t>
            </a:r>
            <a:r>
              <a:rPr lang="ru-RU" sz="3200" b="1" dirty="0" smtClean="0">
                <a:solidFill>
                  <a:schemeClr val="bg1"/>
                </a:solidFill>
                <a:ea typeface="Cambria Math"/>
              </a:rPr>
              <a:t>46,5 кг.</a:t>
            </a:r>
          </a:p>
          <a:p>
            <a:endParaRPr lang="ru-RU" sz="3200" b="1" dirty="0" smtClean="0">
              <a:solidFill>
                <a:schemeClr val="bg1"/>
              </a:solidFill>
              <a:ea typeface="Cambria Math"/>
            </a:endParaRPr>
          </a:p>
          <a:p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Найти:  𝛒</a:t>
            </a:r>
          </a:p>
          <a:p>
            <a:endParaRPr lang="ru-RU" sz="3200" b="1" dirty="0" smtClean="0">
              <a:solidFill>
                <a:schemeClr val="bg1"/>
              </a:solidFill>
              <a:latin typeface="Cambria Math"/>
              <a:ea typeface="Cambria Math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Cambria" pitchFamily="18" charset="0"/>
                <a:ea typeface="Cambria Math"/>
              </a:rPr>
              <a:t>V</a:t>
            </a:r>
            <a:r>
              <a:rPr lang="ru-RU" sz="3200" b="1" dirty="0" smtClean="0">
                <a:solidFill>
                  <a:schemeClr val="bg1"/>
                </a:solidFill>
                <a:latin typeface="Cambria" pitchFamily="18" charset="0"/>
                <a:ea typeface="Cambria Math"/>
              </a:rPr>
              <a:t> = 1л = 0,001м</a:t>
            </a:r>
            <a:r>
              <a:rPr lang="ru-RU" sz="3200" b="1" baseline="30000" dirty="0" smtClean="0">
                <a:solidFill>
                  <a:schemeClr val="bg1"/>
                </a:solidFill>
                <a:latin typeface="Cambria" pitchFamily="18" charset="0"/>
                <a:ea typeface="Cambria Math"/>
              </a:rPr>
              <a:t>3</a:t>
            </a:r>
            <a:endParaRPr lang="ru-RU" sz="32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14282" y="5143512"/>
            <a:ext cx="2286016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1000100" y="4500570"/>
            <a:ext cx="3071834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1893087" y="4893467"/>
            <a:ext cx="3857628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86248" y="2928934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2928934"/>
            <a:ext cx="1400175" cy="10287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143380"/>
            <a:ext cx="4029075" cy="1047750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5857892"/>
            <a:ext cx="3581400" cy="409575"/>
          </a:xfrm>
          <a:prstGeom prst="rect">
            <a:avLst/>
          </a:prstGeom>
          <a:noFill/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23467" y="6334780"/>
            <a:ext cx="4520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Ответ: масло подсолнечное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5214950"/>
            <a:ext cx="4667250" cy="676275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Мои документы\РАБОТА\Конструктор презентаций\ФОН\11. зел.gif"/>
          <p:cNvPicPr>
            <a:picLocks noChangeAspect="1" noChangeArrowheads="1"/>
          </p:cNvPicPr>
          <p:nvPr/>
        </p:nvPicPr>
        <p:blipFill>
          <a:blip r:embed="rId2" cstate="print"/>
          <a:srcRect t="109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500034" y="2500306"/>
            <a:ext cx="3143272" cy="2071702"/>
          </a:xfrm>
          <a:prstGeom prst="flowChartAlternateProcess">
            <a:avLst/>
          </a:prstGeom>
          <a:solidFill>
            <a:srgbClr val="0033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Расчёт массы и объёма тела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928934"/>
            <a:ext cx="1876425" cy="1371600"/>
          </a:xfrm>
          <a:prstGeom prst="rect">
            <a:avLst/>
          </a:prstGeom>
          <a:noFill/>
        </p:spPr>
      </p:pic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1571612"/>
            <a:ext cx="3357586" cy="1214446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1785926"/>
            <a:ext cx="3095625" cy="81915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929322" y="4000504"/>
            <a:ext cx="2857520" cy="1928826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4286256"/>
            <a:ext cx="1752600" cy="1495425"/>
          </a:xfrm>
          <a:prstGeom prst="rect">
            <a:avLst/>
          </a:prstGeom>
          <a:noFill/>
        </p:spPr>
      </p:pic>
      <p:sp>
        <p:nvSpPr>
          <p:cNvPr id="15" name="Стрелка вправо 14"/>
          <p:cNvSpPr/>
          <p:nvPr/>
        </p:nvSpPr>
        <p:spPr>
          <a:xfrm rot="20049690">
            <a:off x="3596029" y="2563530"/>
            <a:ext cx="1880503" cy="214413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738160">
            <a:off x="3540454" y="4437840"/>
            <a:ext cx="2446744" cy="196898"/>
          </a:xfrm>
          <a:prstGeom prst="righ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214290"/>
            <a:ext cx="8572560" cy="1569660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Задача 2.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Найдите массу бетонной плиты размером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5 м </a:t>
            </a:r>
            <a:r>
              <a:rPr lang="ru-RU" sz="3200" b="1" dirty="0" err="1" smtClean="0">
                <a:solidFill>
                  <a:schemeClr val="bg1"/>
                </a:solidFill>
              </a:rPr>
              <a:t>х</a:t>
            </a:r>
            <a:r>
              <a:rPr lang="ru-RU" sz="3200" b="1" dirty="0" smtClean="0">
                <a:solidFill>
                  <a:schemeClr val="bg1"/>
                </a:solidFill>
              </a:rPr>
              <a:t> 4 м </a:t>
            </a:r>
            <a:r>
              <a:rPr lang="ru-RU" sz="3200" b="1" dirty="0" err="1" smtClean="0">
                <a:solidFill>
                  <a:schemeClr val="bg1"/>
                </a:solidFill>
              </a:rPr>
              <a:t>х</a:t>
            </a:r>
            <a:r>
              <a:rPr lang="ru-RU" sz="3200" b="1" dirty="0" smtClean="0">
                <a:solidFill>
                  <a:schemeClr val="bg1"/>
                </a:solidFill>
              </a:rPr>
              <a:t> 0,5 м.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000240"/>
            <a:ext cx="257176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Дано:</a:t>
            </a:r>
          </a:p>
          <a:p>
            <a:endParaRPr lang="ru-RU" sz="3200" b="1" dirty="0" smtClean="0">
              <a:solidFill>
                <a:schemeClr val="bg1"/>
              </a:solidFill>
            </a:endParaRPr>
          </a:p>
          <a:p>
            <a:endParaRPr lang="ru-RU" sz="3200" b="1" dirty="0" smtClean="0">
              <a:solidFill>
                <a:schemeClr val="bg1"/>
              </a:solidFill>
            </a:endParaRPr>
          </a:p>
          <a:p>
            <a:endParaRPr lang="ru-RU" sz="1000" b="1" dirty="0" smtClean="0">
              <a:solidFill>
                <a:schemeClr val="bg1"/>
              </a:solidFill>
            </a:endParaRPr>
          </a:p>
          <a:p>
            <a:r>
              <a:rPr lang="ru-RU" sz="3200" b="1" i="1" dirty="0" smtClean="0">
                <a:solidFill>
                  <a:schemeClr val="bg1"/>
                </a:solidFill>
              </a:rPr>
              <a:t>а = 5 м,</a:t>
            </a:r>
          </a:p>
          <a:p>
            <a:endParaRPr lang="ru-RU" sz="800" b="1" i="1" dirty="0" smtClean="0">
              <a:solidFill>
                <a:schemeClr val="bg1"/>
              </a:solidFill>
            </a:endParaRPr>
          </a:p>
          <a:p>
            <a:r>
              <a:rPr lang="ru-RU" sz="3200" b="1" i="1" dirty="0" smtClean="0">
                <a:solidFill>
                  <a:schemeClr val="bg1"/>
                </a:solidFill>
                <a:ea typeface="Cambria Math"/>
              </a:rPr>
              <a:t>𝖻 = 4 м,</a:t>
            </a:r>
          </a:p>
          <a:p>
            <a:endParaRPr lang="ru-RU" sz="800" b="1" i="1" dirty="0" smtClean="0">
              <a:solidFill>
                <a:schemeClr val="bg1"/>
              </a:solidFill>
              <a:ea typeface="Cambria Math"/>
            </a:endParaRPr>
          </a:p>
          <a:p>
            <a:r>
              <a:rPr lang="ru-RU" sz="3200" b="1" i="1" dirty="0" smtClean="0">
                <a:solidFill>
                  <a:schemeClr val="bg1"/>
                </a:solidFill>
                <a:ea typeface="Cambria Math"/>
              </a:rPr>
              <a:t>с  = 0,5 м.</a:t>
            </a:r>
          </a:p>
          <a:p>
            <a:endParaRPr lang="ru-RU" sz="3200" b="1" i="1" dirty="0" smtClean="0">
              <a:solidFill>
                <a:schemeClr val="bg1"/>
              </a:solidFill>
              <a:ea typeface="Cambria Math"/>
            </a:endParaRPr>
          </a:p>
          <a:p>
            <a:r>
              <a:rPr lang="ru-RU" sz="3200" b="1" i="1" dirty="0" smtClean="0">
                <a:solidFill>
                  <a:schemeClr val="bg1"/>
                </a:solidFill>
                <a:ea typeface="Cambria Math"/>
              </a:rPr>
              <a:t>Найти: 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𝒎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714620"/>
            <a:ext cx="2457450" cy="904875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214282" y="5643578"/>
            <a:ext cx="257176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92889" y="4464839"/>
            <a:ext cx="478632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43240" y="200024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714620"/>
            <a:ext cx="2219325" cy="1028700"/>
          </a:xfrm>
          <a:prstGeom prst="rect">
            <a:avLst/>
          </a:prstGeom>
          <a:noFill/>
        </p:spPr>
      </p:pic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857496"/>
            <a:ext cx="2114550" cy="619125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786050" y="3857628"/>
            <a:ext cx="63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ea typeface="Cambria Math"/>
              </a:rPr>
              <a:t>                 = 5 м⋅4 м⋅0,5 </a:t>
            </a:r>
            <a:r>
              <a:rPr lang="ru-RU" sz="3600" b="1" dirty="0" err="1" smtClean="0">
                <a:solidFill>
                  <a:schemeClr val="bg1"/>
                </a:solidFill>
                <a:ea typeface="Cambria Math"/>
              </a:rPr>
              <a:t>м=</a:t>
            </a:r>
            <a:r>
              <a:rPr lang="ru-RU" sz="3600" b="1" dirty="0" smtClean="0">
                <a:solidFill>
                  <a:schemeClr val="bg1"/>
                </a:solidFill>
                <a:ea typeface="Cambria Math"/>
              </a:rPr>
              <a:t> 10 м</a:t>
            </a:r>
            <a:r>
              <a:rPr lang="ru-RU" sz="3600" b="1" baseline="30000" dirty="0" smtClean="0">
                <a:solidFill>
                  <a:schemeClr val="bg1"/>
                </a:solidFill>
                <a:ea typeface="Cambria Math"/>
              </a:rPr>
              <a:t>3</a:t>
            </a:r>
            <a:r>
              <a:rPr lang="ru-RU" sz="3600" b="1" dirty="0" smtClean="0">
                <a:solidFill>
                  <a:schemeClr val="bg1"/>
                </a:solidFill>
                <a:ea typeface="Cambria Math"/>
              </a:rPr>
              <a:t>,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1476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6429388" y="5000636"/>
            <a:ext cx="500066" cy="3571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5072066" y="5286388"/>
            <a:ext cx="500066" cy="3571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714884"/>
            <a:ext cx="4429156" cy="1019175"/>
          </a:xfrm>
          <a:prstGeom prst="rect">
            <a:avLst/>
          </a:prstGeom>
          <a:noFill/>
        </p:spPr>
      </p:pic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1476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5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929198"/>
            <a:ext cx="1714480" cy="619125"/>
          </a:xfrm>
          <a:prstGeom prst="rect">
            <a:avLst/>
          </a:prstGeom>
          <a:noFill/>
        </p:spPr>
      </p:pic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86050" y="3857628"/>
            <a:ext cx="63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V</a:t>
            </a:r>
            <a:r>
              <a:rPr lang="ru-RU" sz="3600" b="1" dirty="0" smtClean="0">
                <a:solidFill>
                  <a:schemeClr val="bg1"/>
                </a:solidFill>
              </a:rPr>
              <a:t> = </a:t>
            </a:r>
            <a:r>
              <a:rPr lang="ru-RU" sz="3600" b="1" i="1" dirty="0" err="1" smtClean="0">
                <a:solidFill>
                  <a:schemeClr val="bg1"/>
                </a:solidFill>
              </a:rPr>
              <a:t>а</a:t>
            </a:r>
            <a:r>
              <a:rPr lang="ru-RU" sz="3600" b="1" dirty="0" err="1" smtClean="0">
                <a:solidFill>
                  <a:schemeClr val="bg1"/>
                </a:solidFill>
                <a:latin typeface="Cambria Math"/>
                <a:ea typeface="Cambria Math"/>
              </a:rPr>
              <a:t>⋅𝖻⋅</a:t>
            </a:r>
            <a:r>
              <a:rPr lang="ru-RU" sz="3600" b="1" dirty="0" err="1" smtClean="0">
                <a:solidFill>
                  <a:schemeClr val="bg1"/>
                </a:solidFill>
                <a:ea typeface="Cambria Math"/>
              </a:rPr>
              <a:t>с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86116" y="6000768"/>
            <a:ext cx="5661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Ответ: 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𝒎 = 23 000 килограмм.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715436" cy="1077218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Задача 3.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Найдите объём айсберга массой 400 т.</a:t>
            </a:r>
            <a:endParaRPr lang="ru-RU" sz="3200" b="1" dirty="0" smtClean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857364"/>
            <a:ext cx="335755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Дано:</a:t>
            </a:r>
          </a:p>
          <a:p>
            <a:pPr algn="ctr"/>
            <a:endParaRPr lang="ru-RU" sz="3200" b="1" dirty="0" smtClean="0">
              <a:solidFill>
                <a:schemeClr val="bg1"/>
              </a:solidFill>
            </a:endParaRPr>
          </a:p>
          <a:p>
            <a:endParaRPr lang="ru-RU" sz="3200" b="1" dirty="0" smtClean="0">
              <a:solidFill>
                <a:schemeClr val="bg1"/>
              </a:solidFill>
            </a:endParaRPr>
          </a:p>
          <a:p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  <a:ea typeface="Cambria Math"/>
              </a:rPr>
              <a:t>𝒎 = 400 т = </a:t>
            </a:r>
          </a:p>
          <a:p>
            <a:r>
              <a:rPr lang="ru-RU" sz="3200" b="1" dirty="0" smtClean="0">
                <a:solidFill>
                  <a:schemeClr val="bg1"/>
                </a:solidFill>
                <a:ea typeface="Cambria Math"/>
              </a:rPr>
              <a:t>      = 400 000 кг.</a:t>
            </a:r>
          </a:p>
          <a:p>
            <a:endParaRPr lang="ru-RU" sz="3200" b="1" dirty="0" smtClean="0">
              <a:solidFill>
                <a:schemeClr val="bg1"/>
              </a:solidFill>
              <a:ea typeface="Cambria Math"/>
            </a:endParaRPr>
          </a:p>
          <a:p>
            <a:r>
              <a:rPr lang="ru-RU" sz="3200" b="1" dirty="0" smtClean="0">
                <a:solidFill>
                  <a:schemeClr val="bg1"/>
                </a:solidFill>
                <a:ea typeface="Cambria Math"/>
              </a:rPr>
              <a:t>   Найдите: </a:t>
            </a:r>
            <a:r>
              <a:rPr lang="en-US" sz="3200" b="1" dirty="0" smtClean="0">
                <a:solidFill>
                  <a:schemeClr val="bg1"/>
                </a:solidFill>
                <a:ea typeface="Cambria Math"/>
              </a:rPr>
              <a:t>V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714620"/>
            <a:ext cx="2124075" cy="904875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0" y="4929198"/>
            <a:ext cx="3286116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857236" y="4357682"/>
            <a:ext cx="5000636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57620" y="1785926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500306"/>
            <a:ext cx="2219325" cy="1028700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2571744"/>
            <a:ext cx="1409700" cy="112395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500430" y="3714752"/>
            <a:ext cx="4443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Проверка размерности: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357694"/>
            <a:ext cx="5057775" cy="1057275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1514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6429388" y="4857760"/>
            <a:ext cx="500066" cy="214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7143768" y="5072074"/>
            <a:ext cx="490542" cy="22383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429264"/>
            <a:ext cx="4476750" cy="990600"/>
          </a:xfrm>
          <a:prstGeom prst="rect">
            <a:avLst/>
          </a:prstGeom>
          <a:noFill/>
        </p:spPr>
      </p:pic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66197" y="6334780"/>
            <a:ext cx="2977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Ответ: </a:t>
            </a:r>
            <a:r>
              <a:rPr lang="en-US" sz="2800" b="1" dirty="0" smtClean="0">
                <a:solidFill>
                  <a:srgbClr val="FFFF00"/>
                </a:solidFill>
              </a:rPr>
              <a:t>V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≈</a:t>
            </a:r>
            <a:r>
              <a:rPr lang="ru-RU" sz="28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 444 м</a:t>
            </a:r>
            <a:r>
              <a:rPr lang="ru-RU" sz="2800" b="1" baseline="30000" dirty="0" smtClean="0">
                <a:solidFill>
                  <a:srgbClr val="FFFF00"/>
                </a:solidFill>
                <a:latin typeface="Cambria Math"/>
                <a:ea typeface="Cambria Math"/>
              </a:rPr>
              <a:t>3</a:t>
            </a:r>
            <a:r>
              <a:rPr lang="ru-RU" sz="28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.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Мои документы\РАБОТА\Конструктор презентаций\ФОН\11. зел.gif"/>
          <p:cNvPicPr>
            <a:picLocks noChangeAspect="1" noChangeArrowheads="1"/>
          </p:cNvPicPr>
          <p:nvPr/>
        </p:nvPicPr>
        <p:blipFill>
          <a:blip r:embed="rId2" cstate="print"/>
          <a:srcRect t="109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58" y="357166"/>
            <a:ext cx="85725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Задача 4.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 Чем объяснить отличие плотности водяного пара от плотности воды?</a:t>
            </a:r>
            <a:r>
              <a:rPr lang="ru-RU" sz="3200" b="1" dirty="0" smtClean="0">
                <a:solidFill>
                  <a:schemeClr val="bg1"/>
                </a:solidFill>
              </a:rPr>
              <a:t> ___________________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_________________________________________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Мои документы\РАБОТА\Конструктор презентаций\ФОН\11. зел.gif"/>
          <p:cNvPicPr>
            <a:picLocks noChangeAspect="1" noChangeArrowheads="1"/>
          </p:cNvPicPr>
          <p:nvPr/>
        </p:nvPicPr>
        <p:blipFill>
          <a:blip r:embed="rId2" cstate="print"/>
          <a:srcRect t="109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58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Задача 4.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 Чем объяснить отличие плотности водяного пара от плотности воды? </a:t>
            </a:r>
            <a:r>
              <a:rPr lang="ru-RU" sz="3200" b="1" dirty="0" smtClean="0">
                <a:solidFill>
                  <a:schemeClr val="bg1"/>
                </a:solidFill>
              </a:rPr>
              <a:t>Расположением молекул: в воде они расположены ближе друг другу.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Мои документы\РАБОТА\Конструктор презентаций\ФОН\11. зел.gif"/>
          <p:cNvPicPr>
            <a:picLocks noChangeAspect="1" noChangeArrowheads="1"/>
          </p:cNvPicPr>
          <p:nvPr/>
        </p:nvPicPr>
        <p:blipFill>
          <a:blip r:embed="rId2" cstate="print"/>
          <a:srcRect t="109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4282" y="0"/>
            <a:ext cx="87154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Задача 5.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Насколько изменилась масса топливного бака с бензином, когда в него долили бензин, объём которого 20 л?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143116"/>
            <a:ext cx="242889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Дано:</a:t>
            </a:r>
          </a:p>
          <a:p>
            <a:pPr algn="ctr"/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endParaRPr lang="ru-RU" sz="10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V</a:t>
            </a:r>
            <a:r>
              <a:rPr lang="ru-RU" sz="3200" b="1" dirty="0" smtClean="0">
                <a:solidFill>
                  <a:schemeClr val="bg1"/>
                </a:solidFill>
              </a:rPr>
              <a:t> = 20 л =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 = 0,02 м</a:t>
            </a:r>
            <a:r>
              <a:rPr lang="ru-RU" sz="3200" b="1" baseline="30000" dirty="0" smtClean="0">
                <a:solidFill>
                  <a:schemeClr val="bg1"/>
                </a:solidFill>
              </a:rPr>
              <a:t>3</a:t>
            </a:r>
            <a:r>
              <a:rPr lang="ru-RU" sz="3200" b="1" dirty="0" smtClean="0">
                <a:solidFill>
                  <a:schemeClr val="bg1"/>
                </a:solidFill>
              </a:rPr>
              <a:t> .</a:t>
            </a:r>
          </a:p>
          <a:p>
            <a:pPr algn="ctr"/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Найти: 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∆𝒎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</a:p>
          <a:p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6334780"/>
            <a:ext cx="2526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mbria" pitchFamily="18" charset="0"/>
                <a:ea typeface="Cambria Math"/>
              </a:rPr>
              <a:t>V</a:t>
            </a:r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mbria" pitchFamily="18" charset="0"/>
                <a:ea typeface="Cambria Math"/>
              </a:rPr>
              <a:t> = 1л = 0,001м</a:t>
            </a:r>
            <a:r>
              <a:rPr lang="ru-RU" sz="2400" b="1" baseline="30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mbria" pitchFamily="18" charset="0"/>
                <a:ea typeface="Cambria Math"/>
              </a:rPr>
              <a:t>3</a:t>
            </a:r>
            <a:endParaRPr lang="ru-RU" sz="2400" b="1" dirty="0">
              <a:solidFill>
                <a:schemeClr val="accent3">
                  <a:lumMod val="20000"/>
                  <a:lumOff val="8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5000636"/>
            <a:ext cx="250033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43650" y="4499764"/>
            <a:ext cx="471488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7488" y="2143116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143248"/>
            <a:ext cx="2390775" cy="1104900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3357562"/>
            <a:ext cx="2486025" cy="619125"/>
          </a:xfrm>
          <a:prstGeom prst="rect">
            <a:avLst/>
          </a:prstGeom>
          <a:noFill/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000372"/>
            <a:ext cx="2019300" cy="714375"/>
          </a:xfrm>
          <a:prstGeom prst="rect">
            <a:avLst/>
          </a:prstGeom>
          <a:noFill/>
        </p:spPr>
      </p:pic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500570"/>
            <a:ext cx="4786346" cy="1019175"/>
          </a:xfrm>
          <a:prstGeom prst="rect">
            <a:avLst/>
          </a:prstGeom>
          <a:noFill/>
        </p:spPr>
      </p:pic>
      <p:cxnSp>
        <p:nvCxnSpPr>
          <p:cNvPr id="35" name="Прямая соединительная линия 34"/>
          <p:cNvCxnSpPr/>
          <p:nvPr/>
        </p:nvCxnSpPr>
        <p:spPr>
          <a:xfrm flipV="1">
            <a:off x="6500826" y="4786322"/>
            <a:ext cx="428628" cy="3571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4786314" y="5072074"/>
            <a:ext cx="428628" cy="3571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10475" y="4643446"/>
            <a:ext cx="1533525" cy="619125"/>
          </a:xfrm>
          <a:prstGeom prst="rect">
            <a:avLst/>
          </a:prstGeom>
          <a:noFill/>
        </p:spPr>
      </p:pic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43240" y="5929330"/>
            <a:ext cx="5427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Ответ: изменилась на 14,2 кг.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Мои документы\РАБОТА\Конструктор презентаций\ФОН\11. зел.gif"/>
          <p:cNvPicPr>
            <a:picLocks noChangeAspect="1" noChangeArrowheads="1"/>
          </p:cNvPicPr>
          <p:nvPr/>
        </p:nvPicPr>
        <p:blipFill>
          <a:blip r:embed="rId2" cstate="print"/>
          <a:srcRect t="109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4282" y="0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Задача 6.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Чугунный шар имеет массу 800 г при объёме 135 см</a:t>
            </a:r>
            <a:r>
              <a:rPr lang="ru-RU" sz="3200" b="1" baseline="30000" dirty="0" smtClean="0">
                <a:solidFill>
                  <a:schemeClr val="bg1"/>
                </a:solidFill>
              </a:rPr>
              <a:t>3</a:t>
            </a:r>
            <a:r>
              <a:rPr lang="ru-RU" sz="3200" b="1" dirty="0" smtClean="0">
                <a:solidFill>
                  <a:schemeClr val="bg1"/>
                </a:solidFill>
              </a:rPr>
              <a:t>. Сплошной или полый этот шар?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714488"/>
            <a:ext cx="25002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Дано:             </a:t>
            </a:r>
          </a:p>
          <a:p>
            <a:pPr algn="ctr"/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 𝒎 = 800 г ,</a:t>
            </a:r>
          </a:p>
          <a:p>
            <a:pPr algn="ctr"/>
            <a:endParaRPr lang="ru-RU" sz="10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V</a:t>
            </a:r>
            <a:r>
              <a:rPr lang="ru-RU" sz="3200" b="1" baseline="-25000" dirty="0" err="1" smtClean="0">
                <a:solidFill>
                  <a:schemeClr val="bg1"/>
                </a:solidFill>
              </a:rPr>
              <a:t>ш</a:t>
            </a:r>
            <a:r>
              <a:rPr lang="ru-RU" sz="3200" b="1" dirty="0" smtClean="0">
                <a:solidFill>
                  <a:schemeClr val="bg1"/>
                </a:solidFill>
              </a:rPr>
              <a:t> = 135 см</a:t>
            </a:r>
            <a:r>
              <a:rPr lang="ru-RU" sz="3200" b="1" baseline="30000" dirty="0" smtClean="0">
                <a:solidFill>
                  <a:schemeClr val="bg1"/>
                </a:solidFill>
              </a:rPr>
              <a:t>3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</a:p>
          <a:p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Найти: </a:t>
            </a:r>
            <a:r>
              <a:rPr lang="en-US" sz="3200" b="1" dirty="0" smtClean="0">
                <a:solidFill>
                  <a:schemeClr val="bg1"/>
                </a:solidFill>
              </a:rPr>
              <a:t>V</a:t>
            </a:r>
            <a:r>
              <a:rPr lang="ru-RU" sz="3200" b="1" baseline="-25000" dirty="0" smtClean="0">
                <a:solidFill>
                  <a:schemeClr val="bg1"/>
                </a:solidFill>
              </a:rPr>
              <a:t>ч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4572008"/>
            <a:ext cx="235742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07985" y="3678239"/>
            <a:ext cx="350046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57488" y="1714488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2143116"/>
            <a:ext cx="2286000" cy="1114425"/>
          </a:xfrm>
          <a:prstGeom prst="rect">
            <a:avLst/>
          </a:prstGeom>
          <a:noFill/>
        </p:spPr>
      </p:pic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143116"/>
            <a:ext cx="1600200" cy="1123950"/>
          </a:xfrm>
          <a:prstGeom prst="rect">
            <a:avLst/>
          </a:prstGeom>
          <a:noFill/>
        </p:spPr>
      </p:pic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84" name="Picture 3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357430"/>
            <a:ext cx="1819275" cy="904875"/>
          </a:xfrm>
          <a:prstGeom prst="rect">
            <a:avLst/>
          </a:prstGeom>
          <a:noFill/>
        </p:spPr>
      </p:pic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98" name="Picture 5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429132"/>
            <a:ext cx="4105275" cy="981075"/>
          </a:xfrm>
          <a:prstGeom prst="rect">
            <a:avLst/>
          </a:prstGeom>
          <a:noFill/>
        </p:spPr>
      </p:pic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0" y="1438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01" name="Picture 5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429000"/>
            <a:ext cx="2667000" cy="904875"/>
          </a:xfrm>
          <a:prstGeom prst="rect">
            <a:avLst/>
          </a:prstGeom>
          <a:noFill/>
        </p:spPr>
      </p:pic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0" y="1362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04" name="Picture 5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286124"/>
            <a:ext cx="1533525" cy="1057275"/>
          </a:xfrm>
          <a:prstGeom prst="rect">
            <a:avLst/>
          </a:prstGeom>
          <a:noFill/>
        </p:spPr>
      </p:pic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1514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07" name="Picture 5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3571876"/>
            <a:ext cx="723900" cy="571500"/>
          </a:xfrm>
          <a:prstGeom prst="rect">
            <a:avLst/>
          </a:prstGeom>
          <a:noFill/>
        </p:spPr>
      </p:pic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0" y="528638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Поскольку </a:t>
            </a:r>
            <a:r>
              <a:rPr lang="ru-RU" sz="3200" b="1" dirty="0" smtClean="0">
                <a:solidFill>
                  <a:srgbClr val="FFFF00"/>
                </a:solidFill>
                <a:ea typeface="Cambria Math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ea typeface="Cambria Math"/>
              </a:rPr>
              <a:t>V</a:t>
            </a:r>
            <a:r>
              <a:rPr lang="ru-RU" sz="3200" b="1" baseline="-25000" dirty="0" err="1" smtClean="0">
                <a:solidFill>
                  <a:srgbClr val="FFFF00"/>
                </a:solidFill>
                <a:ea typeface="Cambria Math"/>
              </a:rPr>
              <a:t>ш</a:t>
            </a:r>
            <a:r>
              <a:rPr lang="ru-RU" sz="3200" b="1" dirty="0" smtClean="0">
                <a:solidFill>
                  <a:srgbClr val="FFFF00"/>
                </a:solidFill>
                <a:ea typeface="Cambria Math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&gt;</a:t>
            </a:r>
            <a:r>
              <a:rPr lang="ru-RU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V</a:t>
            </a:r>
            <a:r>
              <a:rPr lang="ru-RU" sz="3200" b="1" baseline="-25000" dirty="0" smtClean="0">
                <a:solidFill>
                  <a:srgbClr val="FFFF00"/>
                </a:solidFill>
              </a:rPr>
              <a:t>ч</a:t>
            </a:r>
            <a:r>
              <a:rPr lang="ru-RU" sz="3200" b="1" dirty="0" smtClean="0">
                <a:solidFill>
                  <a:srgbClr val="FFFF00"/>
                </a:solidFill>
                <a:ea typeface="Cambria Math"/>
              </a:rPr>
              <a:t> , шар полый. </a:t>
            </a:r>
            <a:r>
              <a:rPr lang="ru-RU" sz="3200" b="1" dirty="0" smtClean="0">
                <a:solidFill>
                  <a:schemeClr val="bg1"/>
                </a:solidFill>
                <a:ea typeface="Cambria Math"/>
              </a:rPr>
              <a:t>Объём полости: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4750" y="6334780"/>
            <a:ext cx="8499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Ответ: В шаре имеется  полость объёмом </a:t>
            </a:r>
            <a:r>
              <a:rPr lang="en-US" sz="2800" b="1" dirty="0" smtClean="0">
                <a:solidFill>
                  <a:schemeClr val="bg1"/>
                </a:solidFill>
              </a:rPr>
              <a:t>V</a:t>
            </a:r>
            <a:r>
              <a:rPr lang="ru-RU" sz="2800" b="1" baseline="-25000" dirty="0" err="1" smtClean="0">
                <a:solidFill>
                  <a:schemeClr val="bg1"/>
                </a:solidFill>
              </a:rPr>
              <a:t>п</a:t>
            </a:r>
            <a:r>
              <a:rPr lang="ru-RU" sz="2800" b="1" dirty="0" smtClean="0">
                <a:solidFill>
                  <a:schemeClr val="bg1"/>
                </a:solidFill>
              </a:rPr>
              <a:t> = 21 см</a:t>
            </a:r>
            <a:r>
              <a:rPr lang="ru-RU" sz="2800" b="1" baseline="30000" dirty="0" smtClean="0">
                <a:solidFill>
                  <a:schemeClr val="bg1"/>
                </a:solidFill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</a:rPr>
              <a:t>.</a:t>
            </a:r>
            <a:endParaRPr lang="ru-RU" sz="2800" b="1" dirty="0">
              <a:solidFill>
                <a:schemeClr val="bg1"/>
              </a:solidFill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rot="5400000" flipH="1" flipV="1">
            <a:off x="6393669" y="4036223"/>
            <a:ext cx="285752" cy="214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 flipH="1" flipV="1">
            <a:off x="5669765" y="3759995"/>
            <a:ext cx="295276" cy="2047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28662" y="5857892"/>
            <a:ext cx="22733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a typeface="Cambria Math"/>
              </a:rPr>
              <a:t>V</a:t>
            </a:r>
            <a:r>
              <a:rPr lang="ru-RU" sz="3200" b="1" baseline="-25000" dirty="0" err="1" smtClean="0">
                <a:solidFill>
                  <a:srgbClr val="FFFF00"/>
                </a:solidFill>
                <a:ea typeface="Cambria Math"/>
              </a:rPr>
              <a:t>п</a:t>
            </a:r>
            <a:r>
              <a:rPr lang="ru-RU" sz="3200" b="1" dirty="0" smtClean="0">
                <a:solidFill>
                  <a:srgbClr val="FFFF00"/>
                </a:solidFill>
                <a:ea typeface="Cambria Math"/>
              </a:rPr>
              <a:t> = </a:t>
            </a:r>
            <a:r>
              <a:rPr lang="en-US" sz="3200" b="1" dirty="0" smtClean="0">
                <a:solidFill>
                  <a:srgbClr val="FFFF00"/>
                </a:solidFill>
                <a:ea typeface="Cambria Math"/>
              </a:rPr>
              <a:t>V</a:t>
            </a:r>
            <a:r>
              <a:rPr lang="ru-RU" sz="3200" b="1" baseline="-25000" dirty="0" err="1" smtClean="0">
                <a:solidFill>
                  <a:srgbClr val="FFFF00"/>
                </a:solidFill>
                <a:ea typeface="Cambria Math"/>
              </a:rPr>
              <a:t>ш</a:t>
            </a:r>
            <a:r>
              <a:rPr lang="ru-RU" sz="3200" b="1" dirty="0" smtClean="0">
                <a:solidFill>
                  <a:srgbClr val="FFFF00"/>
                </a:solidFill>
                <a:ea typeface="Cambria Math"/>
              </a:rPr>
              <a:t> – </a:t>
            </a:r>
            <a:r>
              <a:rPr lang="en-US" sz="3200" b="1" dirty="0" smtClean="0">
                <a:solidFill>
                  <a:srgbClr val="FFFF00"/>
                </a:solidFill>
                <a:ea typeface="Cambria Math"/>
              </a:rPr>
              <a:t>V</a:t>
            </a:r>
            <a:r>
              <a:rPr lang="ru-RU" sz="3200" b="1" baseline="-25000" dirty="0" smtClean="0">
                <a:solidFill>
                  <a:srgbClr val="FFFF00"/>
                </a:solidFill>
                <a:ea typeface="Cambria Math"/>
              </a:rPr>
              <a:t>ч</a:t>
            </a:r>
            <a:r>
              <a:rPr lang="ru-RU" sz="3200" b="1" dirty="0" smtClean="0">
                <a:solidFill>
                  <a:srgbClr val="FFFF00"/>
                </a:solidFill>
                <a:ea typeface="Cambria Math"/>
              </a:rPr>
              <a:t> </a:t>
            </a:r>
            <a:endParaRPr lang="ru-RU" sz="3200" dirty="0"/>
          </a:p>
        </p:txBody>
      </p:sp>
      <p:sp>
        <p:nvSpPr>
          <p:cNvPr id="90" name="TextBox 89"/>
          <p:cNvSpPr txBox="1"/>
          <p:nvPr/>
        </p:nvSpPr>
        <p:spPr>
          <a:xfrm>
            <a:off x="3143240" y="5857892"/>
            <a:ext cx="4785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= (135 – 114) см</a:t>
            </a:r>
            <a:r>
              <a:rPr lang="ru-RU" sz="3200" b="1" baseline="30000" dirty="0" smtClean="0">
                <a:solidFill>
                  <a:schemeClr val="bg1"/>
                </a:solidFill>
              </a:rPr>
              <a:t>3</a:t>
            </a:r>
            <a:r>
              <a:rPr lang="ru-RU" sz="3200" b="1" dirty="0" smtClean="0">
                <a:solidFill>
                  <a:schemeClr val="bg1"/>
                </a:solidFill>
              </a:rPr>
              <a:t> = 21 см</a:t>
            </a:r>
            <a:r>
              <a:rPr lang="ru-RU" sz="3200" b="1" baseline="30000" dirty="0" smtClean="0">
                <a:solidFill>
                  <a:schemeClr val="bg1"/>
                </a:solidFill>
              </a:rPr>
              <a:t>3</a:t>
            </a:r>
            <a:r>
              <a:rPr lang="ru-RU" sz="3200" b="1" dirty="0" smtClean="0">
                <a:solidFill>
                  <a:schemeClr val="bg1"/>
                </a:solidFill>
              </a:rPr>
              <a:t>. 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456</Words>
  <Application>Microsoft Office PowerPoint</Application>
  <PresentationFormat>Экран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1. Решите задачи</vt:lpstr>
      <vt:lpstr>Расчёт массы и объёма тела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 Kushkarevy</dc:creator>
  <cp:lastModifiedBy>Admin</cp:lastModifiedBy>
  <cp:revision>35</cp:revision>
  <dcterms:created xsi:type="dcterms:W3CDTF">2009-11-22T10:48:17Z</dcterms:created>
  <dcterms:modified xsi:type="dcterms:W3CDTF">2014-01-03T18:03:01Z</dcterms:modified>
</cp:coreProperties>
</file>