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8" r:id="rId2"/>
    <p:sldId id="315" r:id="rId3"/>
    <p:sldId id="287" r:id="rId4"/>
    <p:sldId id="304" r:id="rId5"/>
    <p:sldId id="305" r:id="rId6"/>
    <p:sldId id="334" r:id="rId7"/>
    <p:sldId id="337" r:id="rId8"/>
    <p:sldId id="282" r:id="rId9"/>
    <p:sldId id="260" r:id="rId10"/>
    <p:sldId id="309" r:id="rId11"/>
    <p:sldId id="310" r:id="rId12"/>
    <p:sldId id="346" r:id="rId13"/>
    <p:sldId id="347" r:id="rId14"/>
    <p:sldId id="261" r:id="rId15"/>
    <p:sldId id="313" r:id="rId16"/>
    <p:sldId id="312" r:id="rId17"/>
    <p:sldId id="288" r:id="rId18"/>
    <p:sldId id="293" r:id="rId19"/>
    <p:sldId id="294" r:id="rId20"/>
    <p:sldId id="295" r:id="rId21"/>
    <p:sldId id="297" r:id="rId22"/>
    <p:sldId id="298" r:id="rId23"/>
    <p:sldId id="296" r:id="rId24"/>
    <p:sldId id="317" r:id="rId25"/>
    <p:sldId id="318" r:id="rId26"/>
    <p:sldId id="348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6822"/>
    <a:srgbClr val="887E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031" autoAdjust="0"/>
  </p:normalViewPr>
  <p:slideViewPr>
    <p:cSldViewPr>
      <p:cViewPr varScale="1">
        <p:scale>
          <a:sx n="68" d="100"/>
          <a:sy n="68" d="100"/>
        </p:scale>
        <p:origin x="-57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1EA3FB-91E4-4232-A93B-CDCB17A30E5B}" type="datetimeFigureOut">
              <a:rPr lang="ru-RU" smtClean="0"/>
              <a:pPr/>
              <a:t>03.01.2014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801BBD-81D0-4BF6-AF75-79A6B39C5C1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19462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187AF-66B4-4DA8-91F4-92CA754B0F0A}" type="datetimeFigureOut">
              <a:rPr lang="ru-RU" smtClean="0"/>
              <a:pPr/>
              <a:t>03.01.2014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E6E03-D2E0-4A95-BE28-32CFC5B6EA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187AF-66B4-4DA8-91F4-92CA754B0F0A}" type="datetimeFigureOut">
              <a:rPr lang="ru-RU" smtClean="0"/>
              <a:pPr/>
              <a:t>03.01.2014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E6E03-D2E0-4A95-BE28-32CFC5B6EA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187AF-66B4-4DA8-91F4-92CA754B0F0A}" type="datetimeFigureOut">
              <a:rPr lang="ru-RU" smtClean="0"/>
              <a:pPr/>
              <a:t>03.01.2014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E6E03-D2E0-4A95-BE28-32CFC5B6EA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187AF-66B4-4DA8-91F4-92CA754B0F0A}" type="datetimeFigureOut">
              <a:rPr lang="ru-RU" smtClean="0"/>
              <a:pPr/>
              <a:t>03.01.2014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E6E03-D2E0-4A95-BE28-32CFC5B6EA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187AF-66B4-4DA8-91F4-92CA754B0F0A}" type="datetimeFigureOut">
              <a:rPr lang="ru-RU" smtClean="0"/>
              <a:pPr/>
              <a:t>03.01.2014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E6E03-D2E0-4A95-BE28-32CFC5B6EA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187AF-66B4-4DA8-91F4-92CA754B0F0A}" type="datetimeFigureOut">
              <a:rPr lang="ru-RU" smtClean="0"/>
              <a:pPr/>
              <a:t>03.01.2014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E6E03-D2E0-4A95-BE28-32CFC5B6EA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187AF-66B4-4DA8-91F4-92CA754B0F0A}" type="datetimeFigureOut">
              <a:rPr lang="ru-RU" smtClean="0"/>
              <a:pPr/>
              <a:t>03.01.2014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E6E03-D2E0-4A95-BE28-32CFC5B6EA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187AF-66B4-4DA8-91F4-92CA754B0F0A}" type="datetimeFigureOut">
              <a:rPr lang="ru-RU" smtClean="0"/>
              <a:pPr/>
              <a:t>03.01.2014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E6E03-D2E0-4A95-BE28-32CFC5B6EA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187AF-66B4-4DA8-91F4-92CA754B0F0A}" type="datetimeFigureOut">
              <a:rPr lang="ru-RU" smtClean="0"/>
              <a:pPr/>
              <a:t>03.01.2014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E6E03-D2E0-4A95-BE28-32CFC5B6EA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187AF-66B4-4DA8-91F4-92CA754B0F0A}" type="datetimeFigureOut">
              <a:rPr lang="ru-RU" smtClean="0"/>
              <a:pPr/>
              <a:t>03.01.2014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E6E03-D2E0-4A95-BE28-32CFC5B6EA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187AF-66B4-4DA8-91F4-92CA754B0F0A}" type="datetimeFigureOut">
              <a:rPr lang="ru-RU" smtClean="0"/>
              <a:pPr/>
              <a:t>03.01.2014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E6E03-D2E0-4A95-BE28-32CFC5B6EA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1187AF-66B4-4DA8-91F4-92CA754B0F0A}" type="datetimeFigureOut">
              <a:rPr lang="ru-RU" smtClean="0"/>
              <a:pPr/>
              <a:t>03.01.2014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0E6E03-D2E0-4A95-BE28-32CFC5B6EAD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gif"/><Relationship Id="rId3" Type="http://schemas.openxmlformats.org/officeDocument/2006/relationships/image" Target="../media/image19.gif"/><Relationship Id="rId7" Type="http://schemas.openxmlformats.org/officeDocument/2006/relationships/image" Target="../media/image23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gif"/><Relationship Id="rId5" Type="http://schemas.openxmlformats.org/officeDocument/2006/relationships/image" Target="../media/image21.gif"/><Relationship Id="rId4" Type="http://schemas.openxmlformats.org/officeDocument/2006/relationships/image" Target="../media/image20.gi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http://www.home-edu.ru/user/f/00001491/Les_06/Les_06/Pict_06/dav2.jpg" TargetMode="External"/><Relationship Id="rId5" Type="http://schemas.openxmlformats.org/officeDocument/2006/relationships/image" Target="../media/image6.jpeg"/><Relationship Id="rId4" Type="http://schemas.openxmlformats.org/officeDocument/2006/relationships/image" Target="http://www.home-edu.ru/user/f/00001491/Les_06/Les_06/Pict_06/dav1.jpg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52" name="WordArt 4"/>
          <p:cNvSpPr>
            <a:spLocks noChangeArrowheads="1" noChangeShapeType="1" noTextEdit="1"/>
          </p:cNvSpPr>
          <p:nvPr/>
        </p:nvSpPr>
        <p:spPr bwMode="auto">
          <a:xfrm>
            <a:off x="1500166" y="500042"/>
            <a:ext cx="6643734" cy="93821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205"/>
              </a:avLst>
            </a:prstTxWarp>
          </a:bodyPr>
          <a:lstStyle/>
          <a:p>
            <a:pPr algn="ctr" rtl="0"/>
            <a:r>
              <a:rPr lang="ru-RU" sz="4000" b="1" kern="10" spc="0" dirty="0" smtClean="0">
                <a:ln w="19050">
                  <a:solidFill>
                    <a:srgbClr val="205867"/>
                  </a:solidFill>
                  <a:round/>
                  <a:headEnd/>
                  <a:tailEnd/>
                </a:ln>
                <a:solidFill>
                  <a:srgbClr val="97470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Д А В Л Е Н И Е</a:t>
            </a:r>
            <a:endParaRPr lang="ru-RU" sz="4000" b="1" kern="10" spc="0" dirty="0">
              <a:ln w="19050">
                <a:solidFill>
                  <a:srgbClr val="205867"/>
                </a:solidFill>
                <a:round/>
                <a:headEnd/>
                <a:tailEnd/>
              </a:ln>
              <a:solidFill>
                <a:srgbClr val="974706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053" name="WordArt 5"/>
          <p:cNvSpPr>
            <a:spLocks noChangeArrowheads="1" noChangeShapeType="1" noTextEdit="1"/>
          </p:cNvSpPr>
          <p:nvPr/>
        </p:nvSpPr>
        <p:spPr bwMode="auto">
          <a:xfrm>
            <a:off x="1571604" y="1571612"/>
            <a:ext cx="6500858" cy="4357718"/>
          </a:xfrm>
          <a:prstGeom prst="rect">
            <a:avLst/>
          </a:prstGeom>
        </p:spPr>
        <p:txBody>
          <a:bodyPr wrap="none" fromWordArt="1">
            <a:prstTxWarp prst="textInflateBottom">
              <a:avLst>
                <a:gd name="adj" fmla="val 66831"/>
              </a:avLst>
            </a:prstTxWarp>
          </a:bodyPr>
          <a:lstStyle/>
          <a:p>
            <a:pPr algn="ctr" rtl="0"/>
            <a:endParaRPr lang="ru-RU" sz="4000" b="1" kern="10" spc="0" dirty="0" smtClean="0">
              <a:ln w="19050">
                <a:solidFill>
                  <a:srgbClr val="205867"/>
                </a:solidFill>
                <a:round/>
                <a:headEnd/>
                <a:tailEnd/>
              </a:ln>
              <a:solidFill>
                <a:srgbClr val="974706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 rtl="0"/>
            <a:endParaRPr lang="ru-RU" sz="4000" b="1" kern="10" spc="0" dirty="0" smtClean="0">
              <a:ln w="19050">
                <a:solidFill>
                  <a:srgbClr val="205867"/>
                </a:solidFill>
                <a:round/>
                <a:headEnd/>
                <a:tailEnd/>
              </a:ln>
              <a:solidFill>
                <a:srgbClr val="974706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 rtl="0"/>
            <a:r>
              <a:rPr lang="ru-RU" sz="4000" b="1" kern="10" dirty="0" smtClean="0">
                <a:ln w="19050">
                  <a:solidFill>
                    <a:srgbClr val="205867"/>
                  </a:solidFill>
                  <a:round/>
                  <a:headEnd/>
                  <a:tailEnd/>
                </a:ln>
                <a:solidFill>
                  <a:srgbClr val="97470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Т </a:t>
            </a:r>
            <a:r>
              <a:rPr lang="ru-RU" sz="4000" b="1" kern="10" spc="0" dirty="0" smtClean="0">
                <a:ln w="19050">
                  <a:solidFill>
                    <a:srgbClr val="205867"/>
                  </a:solidFill>
                  <a:round/>
                  <a:headEnd/>
                  <a:tailEnd/>
                </a:ln>
                <a:solidFill>
                  <a:srgbClr val="97470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В Ё Р Д Ы Х </a:t>
            </a:r>
          </a:p>
          <a:p>
            <a:pPr algn="ctr" rtl="0"/>
            <a:endParaRPr lang="ru-RU" sz="4000" b="1" kern="10" spc="0" dirty="0" smtClean="0">
              <a:ln w="19050">
                <a:solidFill>
                  <a:srgbClr val="205867"/>
                </a:solidFill>
                <a:round/>
                <a:headEnd/>
                <a:tailEnd/>
              </a:ln>
              <a:solidFill>
                <a:srgbClr val="974706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 rtl="0"/>
            <a:r>
              <a:rPr lang="ru-RU" sz="4000" b="1" kern="10" spc="0" dirty="0" smtClean="0">
                <a:ln w="19050">
                  <a:solidFill>
                    <a:srgbClr val="205867"/>
                  </a:solidFill>
                  <a:round/>
                  <a:headEnd/>
                  <a:tailEnd/>
                </a:ln>
                <a:solidFill>
                  <a:srgbClr val="97470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Т Е Л</a:t>
            </a:r>
            <a:endParaRPr lang="ru-RU" sz="4000" b="1" kern="10" spc="0" dirty="0">
              <a:ln w="19050">
                <a:solidFill>
                  <a:srgbClr val="205867"/>
                </a:solidFill>
                <a:round/>
                <a:headEnd/>
                <a:tailEnd/>
              </a:ln>
              <a:solidFill>
                <a:srgbClr val="974706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{FDEF03C1-10A7-4DD6-AF13-191FDBF85D91}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Содержимое 4" descr="8.4.Задача.gif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 b="45902"/>
          <a:stretch>
            <a:fillRect/>
          </a:stretch>
        </p:blipFill>
        <p:spPr>
          <a:xfrm>
            <a:off x="1071538" y="2714620"/>
            <a:ext cx="2143140" cy="2357454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Пример решения  задачи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6" name="Содержимое 4" descr="8.4.Задача.gif"/>
          <p:cNvPicPr>
            <a:picLocks noChangeAspect="1"/>
          </p:cNvPicPr>
          <p:nvPr/>
        </p:nvPicPr>
        <p:blipFill>
          <a:blip r:embed="rId3" cstate="print"/>
          <a:srcRect l="23467" t="57377" r="22395"/>
          <a:stretch>
            <a:fillRect/>
          </a:stretch>
        </p:blipFill>
        <p:spPr>
          <a:xfrm>
            <a:off x="1071538" y="2643182"/>
            <a:ext cx="2500330" cy="250033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71604" y="1857364"/>
            <a:ext cx="13147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Дано: </a:t>
            </a:r>
            <a:endParaRPr lang="ru-RU" sz="3200" b="1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rot="5400000">
            <a:off x="1465241" y="4178305"/>
            <a:ext cx="4214842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000628" y="1857364"/>
            <a:ext cx="18994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Решение:</a:t>
            </a:r>
            <a:endParaRPr lang="ru-RU" sz="3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000496" y="2928934"/>
            <a:ext cx="7922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err="1" smtClean="0"/>
              <a:t>р</a:t>
            </a:r>
            <a:r>
              <a:rPr lang="ru-RU" sz="3200" dirty="0" smtClean="0"/>
              <a:t> = </a:t>
            </a:r>
            <a:endParaRPr lang="ru-RU" sz="3200" dirty="0"/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4577" name="Picture 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14876" y="2857496"/>
            <a:ext cx="273843" cy="714380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4000496" y="3643314"/>
            <a:ext cx="16706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F = g · m </a:t>
            </a:r>
            <a:endParaRPr lang="ru-RU" sz="3200" dirty="0"/>
          </a:p>
        </p:txBody>
      </p:sp>
      <p:sp>
        <p:nvSpPr>
          <p:cNvPr id="15" name="Правая фигурная скобка 14"/>
          <p:cNvSpPr/>
          <p:nvPr/>
        </p:nvSpPr>
        <p:spPr>
          <a:xfrm>
            <a:off x="5572132" y="2928934"/>
            <a:ext cx="357190" cy="1143008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5929322" y="3214686"/>
            <a:ext cx="9430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==&gt;</a:t>
            </a:r>
            <a:endParaRPr lang="ru-RU" sz="3200" dirty="0"/>
          </a:p>
        </p:txBody>
      </p:sp>
      <p:sp>
        <p:nvSpPr>
          <p:cNvPr id="17" name="TextBox 16"/>
          <p:cNvSpPr txBox="1"/>
          <p:nvPr/>
        </p:nvSpPr>
        <p:spPr>
          <a:xfrm>
            <a:off x="6858016" y="3214686"/>
            <a:ext cx="7922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err="1" smtClean="0"/>
              <a:t>р</a:t>
            </a:r>
            <a:r>
              <a:rPr lang="ru-RU" sz="3200" dirty="0" smtClean="0"/>
              <a:t> = </a:t>
            </a:r>
            <a:endParaRPr lang="ru-RU" sz="3200" dirty="0"/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458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72396" y="3071810"/>
            <a:ext cx="785818" cy="1000132"/>
          </a:xfrm>
          <a:prstGeom prst="rect">
            <a:avLst/>
          </a:prstGeom>
          <a:noFill/>
        </p:spPr>
      </p:pic>
      <p:sp>
        <p:nvSpPr>
          <p:cNvPr id="22" name="TextBox 21"/>
          <p:cNvSpPr txBox="1"/>
          <p:nvPr/>
        </p:nvSpPr>
        <p:spPr>
          <a:xfrm>
            <a:off x="3643306" y="4429132"/>
            <a:ext cx="50658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S</a:t>
            </a:r>
            <a:r>
              <a:rPr lang="ru-RU" sz="3200" dirty="0" smtClean="0"/>
              <a:t> =</a:t>
            </a:r>
            <a:r>
              <a:rPr lang="en-US" sz="3200" dirty="0" smtClean="0"/>
              <a:t> 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l </a:t>
            </a: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· а</a:t>
            </a:r>
            <a:r>
              <a:rPr lang="ru-RU" sz="3200" dirty="0" smtClean="0"/>
              <a:t> = 2 м · 0,1 м = 0,2 м</a:t>
            </a:r>
            <a:r>
              <a:rPr lang="ru-RU" sz="3200" baseline="30000" dirty="0" smtClean="0"/>
              <a:t>2</a:t>
            </a:r>
            <a:r>
              <a:rPr lang="ru-RU" sz="3200" dirty="0" smtClean="0"/>
              <a:t>.</a:t>
            </a:r>
            <a:endParaRPr lang="ru-RU" sz="3200" dirty="0"/>
          </a:p>
        </p:txBody>
      </p:sp>
      <p:sp>
        <p:nvSpPr>
          <p:cNvPr id="26" name="TextBox 25"/>
          <p:cNvSpPr txBox="1"/>
          <p:nvPr/>
        </p:nvSpPr>
        <p:spPr>
          <a:xfrm>
            <a:off x="2714612" y="3714752"/>
            <a:ext cx="9364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= 0,1 м</a:t>
            </a:r>
            <a:endParaRPr lang="ru-RU" sz="20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3571868" y="5286388"/>
            <a:ext cx="8851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err="1" smtClean="0"/>
              <a:t>р</a:t>
            </a:r>
            <a:r>
              <a:rPr lang="ru-RU" sz="3200" dirty="0" smtClean="0"/>
              <a:t>  = </a:t>
            </a:r>
            <a:endParaRPr lang="ru-RU" sz="3200" dirty="0"/>
          </a:p>
        </p:txBody>
      </p:sp>
      <p:sp>
        <p:nvSpPr>
          <p:cNvPr id="24586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4585" name="Picture 9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6248" y="5072074"/>
            <a:ext cx="2714644" cy="885817"/>
          </a:xfrm>
          <a:prstGeom prst="rect">
            <a:avLst/>
          </a:prstGeom>
          <a:noFill/>
        </p:spPr>
      </p:pic>
      <p:sp>
        <p:nvSpPr>
          <p:cNvPr id="33" name="TextBox 32"/>
          <p:cNvSpPr txBox="1"/>
          <p:nvPr/>
        </p:nvSpPr>
        <p:spPr>
          <a:xfrm>
            <a:off x="6929454" y="5286388"/>
            <a:ext cx="17347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= 4 000 Па</a:t>
            </a:r>
            <a:endParaRPr lang="ru-RU" sz="2800" dirty="0"/>
          </a:p>
        </p:txBody>
      </p:sp>
      <p:sp>
        <p:nvSpPr>
          <p:cNvPr id="34" name="TextBox 33"/>
          <p:cNvSpPr txBox="1"/>
          <p:nvPr/>
        </p:nvSpPr>
        <p:spPr>
          <a:xfrm>
            <a:off x="5286380" y="6000768"/>
            <a:ext cx="34563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Ответ: </a:t>
            </a:r>
            <a:r>
              <a:rPr lang="ru-RU" sz="3200" dirty="0" err="1" smtClean="0"/>
              <a:t>р</a:t>
            </a:r>
            <a:r>
              <a:rPr lang="ru-RU" sz="3200" dirty="0" smtClean="0"/>
              <a:t> = 4 000 Па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4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24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4" grpId="0"/>
      <p:bldP spid="15" grpId="0" animBg="1"/>
      <p:bldP spid="16" grpId="0"/>
      <p:bldP spid="17" grpId="0"/>
      <p:bldP spid="22" grpId="0"/>
      <p:bldP spid="27" grpId="0"/>
      <p:bldP spid="33" grpId="0"/>
      <p:bldP spid="3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52" name="WordArt 4"/>
          <p:cNvSpPr>
            <a:spLocks noChangeArrowheads="1" noChangeShapeType="1" noTextEdit="1"/>
          </p:cNvSpPr>
          <p:nvPr/>
        </p:nvSpPr>
        <p:spPr bwMode="auto">
          <a:xfrm>
            <a:off x="1500166" y="500042"/>
            <a:ext cx="6643734" cy="93821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205"/>
              </a:avLst>
            </a:prstTxWarp>
          </a:bodyPr>
          <a:lstStyle/>
          <a:p>
            <a:pPr algn="ctr" rtl="0"/>
            <a:r>
              <a:rPr lang="ru-RU" sz="4000" b="1" kern="10" spc="0" dirty="0" smtClean="0">
                <a:ln w="19050">
                  <a:solidFill>
                    <a:srgbClr val="205867"/>
                  </a:solidFill>
                  <a:round/>
                  <a:headEnd/>
                  <a:tailEnd/>
                </a:ln>
                <a:solidFill>
                  <a:srgbClr val="97470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Д А В Л Е Н И Е</a:t>
            </a:r>
            <a:endParaRPr lang="ru-RU" sz="4000" b="1" kern="10" spc="0" dirty="0">
              <a:ln w="19050">
                <a:solidFill>
                  <a:srgbClr val="205867"/>
                </a:solidFill>
                <a:round/>
                <a:headEnd/>
                <a:tailEnd/>
              </a:ln>
              <a:solidFill>
                <a:srgbClr val="974706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053" name="WordArt 5"/>
          <p:cNvSpPr>
            <a:spLocks noChangeArrowheads="1" noChangeShapeType="1" noTextEdit="1"/>
          </p:cNvSpPr>
          <p:nvPr/>
        </p:nvSpPr>
        <p:spPr bwMode="auto">
          <a:xfrm>
            <a:off x="1571604" y="1571612"/>
            <a:ext cx="6500858" cy="4357718"/>
          </a:xfrm>
          <a:prstGeom prst="rect">
            <a:avLst/>
          </a:prstGeom>
        </p:spPr>
        <p:txBody>
          <a:bodyPr wrap="none" fromWordArt="1">
            <a:prstTxWarp prst="textInflateBottom">
              <a:avLst>
                <a:gd name="adj" fmla="val 66831"/>
              </a:avLst>
            </a:prstTxWarp>
          </a:bodyPr>
          <a:lstStyle/>
          <a:p>
            <a:pPr algn="ctr" rtl="0"/>
            <a:endParaRPr lang="ru-RU" sz="4000" b="1" kern="10" spc="0" dirty="0" smtClean="0">
              <a:ln w="19050">
                <a:solidFill>
                  <a:srgbClr val="205867"/>
                </a:solidFill>
                <a:round/>
                <a:headEnd/>
                <a:tailEnd/>
              </a:ln>
              <a:solidFill>
                <a:srgbClr val="974706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 rtl="0"/>
            <a:endParaRPr lang="ru-RU" sz="4000" b="1" kern="10" spc="0" dirty="0" smtClean="0">
              <a:ln w="19050">
                <a:solidFill>
                  <a:srgbClr val="205867"/>
                </a:solidFill>
                <a:round/>
                <a:headEnd/>
                <a:tailEnd/>
              </a:ln>
              <a:solidFill>
                <a:srgbClr val="974706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 rtl="0"/>
            <a:r>
              <a:rPr lang="ru-RU" sz="4000" b="1" kern="10" dirty="0" smtClean="0">
                <a:ln w="19050">
                  <a:solidFill>
                    <a:srgbClr val="205867"/>
                  </a:solidFill>
                  <a:round/>
                  <a:headEnd/>
                  <a:tailEnd/>
                </a:ln>
                <a:solidFill>
                  <a:srgbClr val="97470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Т </a:t>
            </a:r>
            <a:r>
              <a:rPr lang="ru-RU" sz="4000" b="1" kern="10" spc="0" dirty="0" smtClean="0">
                <a:ln w="19050">
                  <a:solidFill>
                    <a:srgbClr val="205867"/>
                  </a:solidFill>
                  <a:round/>
                  <a:headEnd/>
                  <a:tailEnd/>
                </a:ln>
                <a:solidFill>
                  <a:srgbClr val="97470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В Ё Р Д Ы Х </a:t>
            </a:r>
          </a:p>
          <a:p>
            <a:pPr algn="ctr" rtl="0"/>
            <a:endParaRPr lang="ru-RU" sz="4000" b="1" kern="10" spc="0" dirty="0" smtClean="0">
              <a:ln w="19050">
                <a:solidFill>
                  <a:srgbClr val="205867"/>
                </a:solidFill>
                <a:round/>
                <a:headEnd/>
                <a:tailEnd/>
              </a:ln>
              <a:solidFill>
                <a:srgbClr val="974706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 rtl="0"/>
            <a:r>
              <a:rPr lang="ru-RU" sz="4000" b="1" kern="10" spc="0" dirty="0" smtClean="0">
                <a:ln w="19050">
                  <a:solidFill>
                    <a:srgbClr val="205867"/>
                  </a:solidFill>
                  <a:round/>
                  <a:headEnd/>
                  <a:tailEnd/>
                </a:ln>
                <a:solidFill>
                  <a:srgbClr val="97470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Т Е Л</a:t>
            </a:r>
            <a:endParaRPr lang="ru-RU" sz="4000" b="1" kern="10" spc="0" dirty="0">
              <a:ln w="19050">
                <a:solidFill>
                  <a:srgbClr val="205867"/>
                </a:solidFill>
                <a:round/>
                <a:headEnd/>
                <a:tailEnd/>
              </a:ln>
              <a:solidFill>
                <a:srgbClr val="974706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ФОРМУЛА</a:t>
            </a:r>
            <a:endParaRPr lang="ru-RU" sz="3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6" name="Содержимое 5" descr="5. Формула.gif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1000100" y="1785926"/>
            <a:ext cx="7500990" cy="464347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Задание</a:t>
            </a:r>
            <a:r>
              <a:rPr lang="ru-RU" dirty="0" smtClean="0">
                <a:solidFill>
                  <a:srgbClr val="C00000"/>
                </a:solidFill>
              </a:rPr>
              <a:t>: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3100" b="1" dirty="0" smtClean="0">
                <a:solidFill>
                  <a:schemeClr val="accent6">
                    <a:lumMod val="50000"/>
                  </a:schemeClr>
                </a:solidFill>
              </a:rPr>
              <a:t>в каком случае </a:t>
            </a:r>
            <a:r>
              <a:rPr lang="ru-RU" sz="3100" b="1" dirty="0" smtClean="0">
                <a:solidFill>
                  <a:srgbClr val="C00000"/>
                </a:solidFill>
              </a:rPr>
              <a:t>А</a:t>
            </a:r>
            <a:r>
              <a:rPr lang="ru-RU" sz="3100" b="1" dirty="0" smtClean="0">
                <a:solidFill>
                  <a:schemeClr val="accent6">
                    <a:lumMod val="50000"/>
                  </a:schemeClr>
                </a:solidFill>
              </a:rPr>
              <a:t>,</a:t>
            </a:r>
            <a:r>
              <a:rPr lang="ru-RU" sz="3100" b="1" dirty="0" smtClean="0">
                <a:solidFill>
                  <a:srgbClr val="C00000"/>
                </a:solidFill>
              </a:rPr>
              <a:t>Б</a:t>
            </a:r>
            <a:r>
              <a:rPr lang="ru-RU" sz="3100" b="1" dirty="0" smtClean="0">
                <a:solidFill>
                  <a:schemeClr val="accent6">
                    <a:lumMod val="50000"/>
                  </a:schemeClr>
                </a:solidFill>
              </a:rPr>
              <a:t> или </a:t>
            </a:r>
            <a:r>
              <a:rPr lang="ru-RU" sz="3100" b="1" dirty="0" smtClean="0">
                <a:solidFill>
                  <a:srgbClr val="C00000"/>
                </a:solidFill>
              </a:rPr>
              <a:t>В</a:t>
            </a:r>
            <a:r>
              <a:rPr lang="ru-RU" sz="3100" b="1" dirty="0" smtClean="0">
                <a:solidFill>
                  <a:schemeClr val="accent6">
                    <a:lumMod val="50000"/>
                  </a:schemeClr>
                </a:solidFill>
              </a:rPr>
              <a:t> кирпич </a:t>
            </a:r>
            <a:br>
              <a:rPr lang="ru-RU" sz="31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3100" b="1" dirty="0" smtClean="0">
                <a:solidFill>
                  <a:schemeClr val="accent6">
                    <a:lumMod val="50000"/>
                  </a:schemeClr>
                </a:solidFill>
              </a:rPr>
              <a:t>                            оказывает  наибольшее  давление?</a:t>
            </a:r>
            <a:endParaRPr lang="ru-RU" sz="31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7" name="Содержимое 6" descr="{F59E5F55-85FB-48D0-9B74-34682722C08A}.gif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 l="-3585" t="27581" r="60558" b="20648"/>
          <a:stretch>
            <a:fillRect/>
          </a:stretch>
        </p:blipFill>
        <p:spPr>
          <a:xfrm>
            <a:off x="714348" y="2643182"/>
            <a:ext cx="3214710" cy="2214578"/>
          </a:xfrm>
        </p:spPr>
      </p:pic>
      <p:pic>
        <p:nvPicPr>
          <p:cNvPr id="10" name="Содержимое 6" descr="{F59E5F55-85FB-48D0-9B74-34682722C08A}.gif"/>
          <p:cNvPicPr>
            <a:picLocks noChangeAspect="1"/>
          </p:cNvPicPr>
          <p:nvPr/>
        </p:nvPicPr>
        <p:blipFill>
          <a:blip r:embed="rId3" cstate="print"/>
          <a:srcRect l="38247" r="40239" b="21154"/>
          <a:stretch>
            <a:fillRect/>
          </a:stretch>
        </p:blipFill>
        <p:spPr>
          <a:xfrm>
            <a:off x="3929058" y="1428736"/>
            <a:ext cx="1428760" cy="3429024"/>
          </a:xfrm>
          <a:prstGeom prst="rect">
            <a:avLst/>
          </a:prstGeom>
        </p:spPr>
      </p:pic>
      <p:pic>
        <p:nvPicPr>
          <p:cNvPr id="11" name="Содержимое 6" descr="{F59E5F55-85FB-48D0-9B74-34682722C08A}.gif"/>
          <p:cNvPicPr>
            <a:picLocks noChangeAspect="1"/>
          </p:cNvPicPr>
          <p:nvPr/>
        </p:nvPicPr>
        <p:blipFill>
          <a:blip r:embed="rId3" cstate="print"/>
          <a:srcRect l="57371" t="17308" r="-92" b="21154"/>
          <a:stretch>
            <a:fillRect/>
          </a:stretch>
        </p:blipFill>
        <p:spPr>
          <a:xfrm>
            <a:off x="5357818" y="2285992"/>
            <a:ext cx="3286148" cy="257176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785918" y="4286256"/>
            <a:ext cx="4956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А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214810" y="4286256"/>
            <a:ext cx="4603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Б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572264" y="4286256"/>
            <a:ext cx="4716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В</a:t>
            </a:r>
            <a:endParaRPr lang="ru-RU" sz="4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  <p:bldP spid="12" grpId="1"/>
      <p:bldP spid="13" grpId="0"/>
      <p:bldP spid="14" grpId="0"/>
      <p:bldP spid="14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Одинаково ли давление?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5" name="Picture 5" descr="-180%20(185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1785926"/>
            <a:ext cx="3111500" cy="2362200"/>
          </a:xfrm>
          <a:prstGeom prst="rect">
            <a:avLst/>
          </a:prstGeom>
          <a:noFill/>
        </p:spPr>
      </p:pic>
      <p:pic>
        <p:nvPicPr>
          <p:cNvPr id="6" name="Picture 4" descr="-180%20(7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71802" y="3929066"/>
            <a:ext cx="2743200" cy="2654300"/>
          </a:xfrm>
          <a:prstGeom prst="rect">
            <a:avLst/>
          </a:prstGeom>
          <a:noFill/>
        </p:spPr>
      </p:pic>
      <p:pic>
        <p:nvPicPr>
          <p:cNvPr id="7" name="Picture 3" descr="13642234414410126472a6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1538" y="1643050"/>
            <a:ext cx="3000396" cy="228601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500166" y="1643050"/>
            <a:ext cx="4972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chemeClr val="accent6">
                    <a:lumMod val="50000"/>
                  </a:schemeClr>
                </a:solidFill>
              </a:rPr>
              <a:t>1</a:t>
            </a:r>
            <a:endParaRPr lang="ru-RU" sz="4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72330" y="1714488"/>
            <a:ext cx="4972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chemeClr val="accent6">
                    <a:lumMod val="50000"/>
                  </a:schemeClr>
                </a:solidFill>
              </a:rPr>
              <a:t>2</a:t>
            </a:r>
            <a:endParaRPr lang="ru-RU" sz="4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00562" y="4357694"/>
            <a:ext cx="4972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chemeClr val="accent6">
                    <a:lumMod val="50000"/>
                  </a:schemeClr>
                </a:solidFill>
              </a:rPr>
              <a:t>3</a:t>
            </a:r>
            <a:endParaRPr lang="ru-RU" sz="48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2"/>
          <p:cNvSpPr txBox="1">
            <a:spLocks noGrp="1" noChangeArrowheads="1"/>
          </p:cNvSpPr>
          <p:nvPr>
            <p:ph type="title"/>
          </p:nvPr>
        </p:nvSpPr>
        <p:spPr>
          <a:xfrm>
            <a:off x="457200" y="274638"/>
            <a:ext cx="8543956" cy="114300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Способы </a:t>
            </a:r>
            <a:b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lang="ru-RU" sz="4000" b="1" dirty="0" smtClean="0">
                <a:solidFill>
                  <a:srgbClr val="C00000"/>
                </a:solidFill>
              </a:rPr>
              <a:t>   </a:t>
            </a: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уменьшения и </a:t>
            </a: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увеличения</a:t>
            </a: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давления: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571472" y="2143116"/>
            <a:ext cx="8229600" cy="22145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Чем </a:t>
            </a:r>
            <a: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больше площадь </a:t>
            </a:r>
            <a: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опоры,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тем </a:t>
            </a:r>
            <a: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меньше</a:t>
            </a:r>
            <a: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давление</a:t>
            </a:r>
            <a: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производимое одной и той же силой на эту опору и наоборот.</a:t>
            </a:r>
            <a:endParaRPr kumimoji="0" lang="ru-RU" sz="3200" b="1" i="1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57200" y="277813"/>
            <a:ext cx="8686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Давление в природе, технике</a:t>
            </a: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и в быту.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14" descr="tack_t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1857364"/>
            <a:ext cx="1230313" cy="1524000"/>
          </a:xfrm>
          <a:prstGeom prst="rect">
            <a:avLst/>
          </a:prstGeom>
          <a:noFill/>
        </p:spPr>
      </p:pic>
      <p:pic>
        <p:nvPicPr>
          <p:cNvPr id="6" name="Picture 13" descr="shovel_t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72132" y="2857496"/>
            <a:ext cx="892175" cy="2352675"/>
          </a:xfrm>
          <a:prstGeom prst="rect">
            <a:avLst/>
          </a:prstGeom>
          <a:noFill/>
        </p:spPr>
      </p:pic>
      <p:pic>
        <p:nvPicPr>
          <p:cNvPr id="7" name="Picture 15" descr="17R1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85918" y="4000504"/>
            <a:ext cx="1524000" cy="1524000"/>
          </a:xfrm>
          <a:prstGeom prst="rect">
            <a:avLst/>
          </a:prstGeom>
          <a:noFill/>
        </p:spPr>
      </p:pic>
      <p:pic>
        <p:nvPicPr>
          <p:cNvPr id="8" name="Picture 12" descr="SCISSOR2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00100" y="1928802"/>
            <a:ext cx="2667000" cy="1339850"/>
          </a:xfrm>
          <a:prstGeom prst="rect">
            <a:avLst/>
          </a:prstGeom>
          <a:noFill/>
        </p:spPr>
      </p:pic>
      <p:pic>
        <p:nvPicPr>
          <p:cNvPr id="9" name="Picture 11" descr="oth-pin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43768" y="2071678"/>
            <a:ext cx="1143000" cy="1143000"/>
          </a:xfrm>
          <a:prstGeom prst="rect">
            <a:avLst/>
          </a:prstGeom>
          <a:noFill/>
        </p:spPr>
      </p:pic>
      <p:pic>
        <p:nvPicPr>
          <p:cNvPr id="10" name="Picture 5" descr="sci-bulldozer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00892" y="5214950"/>
            <a:ext cx="1752600" cy="1192212"/>
          </a:xfrm>
          <a:prstGeom prst="rect">
            <a:avLst/>
          </a:prstGeom>
          <a:noFill/>
        </p:spPr>
      </p:pic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785786" y="5929290"/>
            <a:ext cx="5357850" cy="9287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Как увеличить давление?             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04" name="Picture 4" descr="сканирование0067"/>
          <p:cNvPicPr>
            <a:picLocks noChangeAspect="1" noChangeArrowheads="1"/>
          </p:cNvPicPr>
          <p:nvPr/>
        </p:nvPicPr>
        <p:blipFill>
          <a:blip r:embed="rId2" cstate="print"/>
          <a:srcRect l="2376" t="10382" r="4367" b="1499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786314" y="0"/>
            <a:ext cx="421484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dirty="0" smtClean="0">
                <a:latin typeface="+mj-lt"/>
                <a:ea typeface="+mj-ea"/>
                <a:cs typeface="+mj-cs"/>
              </a:rPr>
              <a:t> Как уменьшить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dirty="0" smtClean="0">
                <a:latin typeface="+mj-lt"/>
                <a:ea typeface="+mj-ea"/>
                <a:cs typeface="+mj-cs"/>
              </a:rPr>
              <a:t>давление?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228" name="Picture 4" descr="сканирование0068"/>
          <p:cNvPicPr>
            <a:picLocks noChangeAspect="1" noChangeArrowheads="1"/>
          </p:cNvPicPr>
          <p:nvPr/>
        </p:nvPicPr>
        <p:blipFill>
          <a:blip r:embed="rId2" cstate="print"/>
          <a:srcRect t="11749" r="5980" b="462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Цель урока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714348" y="1928802"/>
            <a:ext cx="8001000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ru-RU" sz="3200" b="0" dirty="0"/>
              <a:t> </a:t>
            </a:r>
            <a:endParaRPr lang="ru-RU" sz="2800" dirty="0">
              <a:solidFill>
                <a:srgbClr val="990099"/>
              </a:solidFill>
            </a:endParaRP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ru-RU" sz="3200" dirty="0"/>
              <a:t>   </a:t>
            </a: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Ввести </a:t>
            </a: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</a:rPr>
              <a:t>понятие  о давлении, </a:t>
            </a: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как одной</a:t>
            </a: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</a:rPr>
              <a:t>из </a:t>
            </a: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характеристик взаимодействия </a:t>
            </a:r>
            <a:endParaRPr lang="ru-RU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252" name="Picture 4" descr="сканирование0071"/>
          <p:cNvPicPr>
            <a:picLocks noChangeAspect="1" noChangeArrowheads="1"/>
          </p:cNvPicPr>
          <p:nvPr/>
        </p:nvPicPr>
        <p:blipFill>
          <a:blip r:embed="rId2" cstate="print"/>
          <a:srcRect t="12125" r="5457" b="369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2324" name="Picture 4" descr="сканирование0076"/>
          <p:cNvPicPr>
            <a:picLocks noChangeAspect="1" noChangeArrowheads="1"/>
          </p:cNvPicPr>
          <p:nvPr/>
        </p:nvPicPr>
        <p:blipFill>
          <a:blip r:embed="rId2" cstate="print"/>
          <a:srcRect l="2319" t="8054" r="8937" b="868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1300" name="Picture 4" descr="сканирование0077"/>
          <p:cNvPicPr>
            <a:picLocks noChangeAspect="1" noChangeArrowheads="1"/>
          </p:cNvPicPr>
          <p:nvPr/>
        </p:nvPicPr>
        <p:blipFill>
          <a:blip r:embed="rId2" cstate="print"/>
          <a:srcRect l="4494" t="10104" r="7472" b="1665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276" name="Picture 4" descr="сканирование0074"/>
          <p:cNvPicPr>
            <a:picLocks noChangeAspect="1" noChangeArrowheads="1"/>
          </p:cNvPicPr>
          <p:nvPr/>
        </p:nvPicPr>
        <p:blipFill>
          <a:blip r:embed="rId2" cstate="print"/>
          <a:srcRect l="2701" t="10295" r="7112" b="1113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C00000"/>
                </a:solidFill>
              </a:rPr>
              <a:t>Экспериментальное задание: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214414" y="1643050"/>
            <a:ext cx="7197725" cy="11096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</a:t>
            </a: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Определите давление, которое</a:t>
            </a:r>
            <a:r>
              <a:rPr kumimoji="0" lang="ru-RU" sz="2400" b="1" i="1" u="none" strike="noStrike" kern="1200" cap="none" spc="0" normalizeH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оказывает деревянный брусок на поверхность стола.</a:t>
            </a:r>
            <a:endParaRPr kumimoji="0" lang="ru-RU" sz="2400" b="1" i="1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000100" y="2857496"/>
            <a:ext cx="7648604" cy="323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algn="ctr">
              <a:spcBef>
                <a:spcPct val="50000"/>
              </a:spcBef>
            </a:pP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План выполнения: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С помощью динамометра измерим вес бруска.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Измерим линейкой длину и ширину бруска. Вычислим площадь грани.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Выразим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ее в квадратных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метрах: 1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см</a:t>
            </a:r>
            <a:r>
              <a:rPr lang="ru-RU" sz="2400" b="1" baseline="30000" dirty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2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= 0,0001 м</a:t>
            </a:r>
            <a:r>
              <a:rPr lang="ru-RU" sz="2400" b="1" baseline="30000" dirty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2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Вычислим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давление бруска на поверхность стола по формуле            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C00000"/>
                </a:solidFill>
              </a:rPr>
              <a:t>Результаты эксперимента</a:t>
            </a:r>
          </a:p>
        </p:txBody>
      </p:sp>
      <p:graphicFrame>
        <p:nvGraphicFramePr>
          <p:cNvPr id="5" name="Group 42"/>
          <p:cNvGraphicFramePr>
            <a:graphicFrameLocks/>
          </p:cNvGraphicFramePr>
          <p:nvPr/>
        </p:nvGraphicFramePr>
        <p:xfrm>
          <a:off x="685800" y="2133600"/>
          <a:ext cx="7772400" cy="3823891"/>
        </p:xfrm>
        <a:graphic>
          <a:graphicData uri="http://schemas.openxmlformats.org/drawingml/2006/table">
            <a:tbl>
              <a:tblPr/>
              <a:tblGrid>
                <a:gridCol w="1943100"/>
                <a:gridCol w="1943100"/>
                <a:gridCol w="1943100"/>
                <a:gridCol w="1943100"/>
              </a:tblGrid>
              <a:tr h="9100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</a:rPr>
                        <a:t>1 ряд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</a:rPr>
                        <a:t>2 ряд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</a:rPr>
                        <a:t>3 ряд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568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84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285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Text Box 40"/>
          <p:cNvSpPr txBox="1">
            <a:spLocks noChangeArrowheads="1"/>
          </p:cNvSpPr>
          <p:nvPr/>
        </p:nvSpPr>
        <p:spPr bwMode="auto">
          <a:xfrm>
            <a:off x="1000100" y="6000768"/>
            <a:ext cx="200026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endParaRPr lang="ru-RU" sz="2800" dirty="0">
              <a:solidFill>
                <a:schemeClr val="accent6">
                  <a:lumMod val="50000"/>
                </a:schemeClr>
              </a:solidFill>
              <a:latin typeface="Arial" charset="0"/>
            </a:endParaRPr>
          </a:p>
        </p:txBody>
      </p:sp>
      <p:pic>
        <p:nvPicPr>
          <p:cNvPr id="6" name="Содержимое 6" descr="{F59E5F55-85FB-48D0-9B74-34682722C08A}.gif"/>
          <p:cNvPicPr>
            <a:picLocks noChangeAspect="1"/>
          </p:cNvPicPr>
          <p:nvPr/>
        </p:nvPicPr>
        <p:blipFill>
          <a:blip r:embed="rId3" cstate="print"/>
          <a:srcRect l="5977" t="31255" r="61514" b="35678"/>
          <a:stretch>
            <a:fillRect/>
          </a:stretch>
        </p:blipFill>
        <p:spPr>
          <a:xfrm>
            <a:off x="1071538" y="3071810"/>
            <a:ext cx="1428760" cy="642942"/>
          </a:xfrm>
          <a:prstGeom prst="rect">
            <a:avLst/>
          </a:prstGeom>
        </p:spPr>
      </p:pic>
      <p:pic>
        <p:nvPicPr>
          <p:cNvPr id="8" name="Содержимое 6" descr="{F59E5F55-85FB-48D0-9B74-34682722C08A}.gif"/>
          <p:cNvPicPr>
            <a:picLocks noChangeAspect="1"/>
          </p:cNvPicPr>
          <p:nvPr/>
        </p:nvPicPr>
        <p:blipFill>
          <a:blip r:embed="rId3" cstate="print"/>
          <a:srcRect l="59228" t="17308" r="6409" b="36538"/>
          <a:stretch>
            <a:fillRect/>
          </a:stretch>
        </p:blipFill>
        <p:spPr>
          <a:xfrm>
            <a:off x="928662" y="4000504"/>
            <a:ext cx="1571636" cy="714380"/>
          </a:xfrm>
          <a:prstGeom prst="rect">
            <a:avLst/>
          </a:prstGeom>
        </p:spPr>
      </p:pic>
      <p:pic>
        <p:nvPicPr>
          <p:cNvPr id="9" name="Содержимое 6" descr="{F59E5F55-85FB-48D0-9B74-34682722C08A}.gif"/>
          <p:cNvPicPr>
            <a:picLocks noChangeAspect="1"/>
          </p:cNvPicPr>
          <p:nvPr/>
        </p:nvPicPr>
        <p:blipFill>
          <a:blip r:embed="rId3" cstate="print"/>
          <a:srcRect l="39323" r="43466" b="35938"/>
          <a:stretch>
            <a:fillRect/>
          </a:stretch>
        </p:blipFill>
        <p:spPr>
          <a:xfrm>
            <a:off x="1357290" y="4786322"/>
            <a:ext cx="571504" cy="15001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Домашнее задание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7" name="Text Box 40"/>
          <p:cNvSpPr txBox="1">
            <a:spLocks noChangeArrowheads="1"/>
          </p:cNvSpPr>
          <p:nvPr/>
        </p:nvSpPr>
        <p:spPr bwMode="auto">
          <a:xfrm>
            <a:off x="1000100" y="6000768"/>
            <a:ext cx="200026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endParaRPr lang="ru-RU" sz="2800" dirty="0">
              <a:solidFill>
                <a:schemeClr val="accent6">
                  <a:lumMod val="50000"/>
                </a:scheme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8874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000100" y="533400"/>
            <a:ext cx="7643866" cy="1219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«Природа так обо всем позаботилась, </a:t>
            </a:r>
            <a:b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что повсюду ты находишь, чему учиться»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Rectangle 6"/>
          <p:cNvSpPr txBox="1">
            <a:spLocks noChangeArrowheads="1"/>
          </p:cNvSpPr>
          <p:nvPr/>
        </p:nvSpPr>
        <p:spPr>
          <a:xfrm>
            <a:off x="1285852" y="2285992"/>
            <a:ext cx="6934200" cy="22098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Вышел слон на лесную дорожку, наступил муравью он на ножку.</a:t>
            </a:r>
            <a:b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 вежливо очень сказал муравью: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«Можешь и ты наступить на мою».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7" descr="ELES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488" y="4500570"/>
            <a:ext cx="2324100" cy="1962150"/>
          </a:xfrm>
          <a:prstGeom prst="rect">
            <a:avLst/>
          </a:prstGeom>
          <a:noFill/>
        </p:spPr>
      </p:pic>
      <p:pic>
        <p:nvPicPr>
          <p:cNvPr id="7" name="Picture 8" descr="BBS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72264" y="5429264"/>
            <a:ext cx="914400" cy="8286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opit_davlenie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 Box 4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3200" b="1" dirty="0">
                <a:solidFill>
                  <a:schemeClr val="accent6">
                    <a:lumMod val="50000"/>
                  </a:schemeClr>
                </a:solidFill>
              </a:rPr>
              <a:t>Результат действия силы</a:t>
            </a:r>
          </a:p>
          <a:p>
            <a:r>
              <a:rPr lang="ru-RU" sz="3200" b="1" dirty="0">
                <a:solidFill>
                  <a:schemeClr val="accent6">
                    <a:lumMod val="50000"/>
                  </a:schemeClr>
                </a:solidFill>
              </a:rPr>
              <a:t>зависит от </a:t>
            </a: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площади опоры</a:t>
            </a: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</p:txBody>
      </p:sp>
      <p:pic>
        <p:nvPicPr>
          <p:cNvPr id="5" name="Picture 2" descr="http://www.home-edu.ru/user/f/00001491/Les_06/Les_06/Pict_06/dav1.jpg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838200" y="1600200"/>
            <a:ext cx="3424238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http://www.home-edu.ru/user/f/00001491/Les_06/Les_06/Pict_06/dav2.jpg"/>
          <p:cNvPicPr>
            <a:picLocks noChangeAspect="1" noChangeArrowheads="1"/>
          </p:cNvPicPr>
          <p:nvPr/>
        </p:nvPicPr>
        <p:blipFill>
          <a:blip r:embed="rId5" r:link="rId6" cstate="print"/>
          <a:srcRect/>
          <a:stretch>
            <a:fillRect/>
          </a:stretch>
        </p:blipFill>
        <p:spPr bwMode="auto">
          <a:xfrm>
            <a:off x="4876800" y="1600200"/>
            <a:ext cx="342265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609600" y="427038"/>
            <a:ext cx="8229600" cy="10731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Результат действия силы зависит от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914400" y="2071678"/>
            <a:ext cx="8229600" cy="17145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Модуля силы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44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Площади опоры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>
          <a:xfrm>
            <a:off x="1000100" y="4357694"/>
            <a:ext cx="7815290" cy="21431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2800" b="0" i="0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</a:t>
            </a:r>
            <a:r>
              <a:rPr kumimoji="0" lang="ru-RU" sz="2800" b="1" i="0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Для оценки результата действия силы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2800" b="1" i="0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нужно ввести величину, которая показывает, какая сила действует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2800" b="1" i="0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 единицу площади поверхности.</a:t>
            </a:r>
            <a:endParaRPr kumimoji="0" lang="ru-RU" sz="2800" b="1" i="0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Определение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 давления: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571472" y="164305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Давление – это физическая величина, которая показывает, какая сила действует на единицу площади поверхности.</a:t>
            </a:r>
            <a:endParaRPr kumimoji="0" lang="ru-RU" sz="3200" b="1" i="1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ФОРМУЛА</a:t>
            </a:r>
            <a:endParaRPr lang="ru-RU" sz="3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6" name="Содержимое 5" descr="5. Формула.gif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1000100" y="1785926"/>
            <a:ext cx="7500990" cy="4643470"/>
          </a:xfrm>
        </p:spPr>
      </p:pic>
      <p:pic>
        <p:nvPicPr>
          <p:cNvPr id="9" name="Picture 2" descr="An_018.gif (15564 bytes)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0100" y="428604"/>
            <a:ext cx="1409700" cy="12858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  <a:t>                ЕДИНИЦА  ИЗМЕРЕНИЯ</a:t>
            </a:r>
            <a:endParaRPr lang="ru-RU" sz="4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26625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29256" y="2000240"/>
            <a:ext cx="2357454" cy="3071834"/>
          </a:xfrm>
          <a:prstGeom prst="rect">
            <a:avLst/>
          </a:prstGeom>
          <a:noFill/>
        </p:spPr>
      </p:pic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0" y="1609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2976" y="2643182"/>
            <a:ext cx="42862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dirty="0" smtClean="0"/>
              <a:t>1 Па = 1   </a:t>
            </a:r>
            <a:endParaRPr lang="ru-RU" sz="9600" dirty="0"/>
          </a:p>
        </p:txBody>
      </p:sp>
      <p:pic>
        <p:nvPicPr>
          <p:cNvPr id="9" name="Picture 2" descr="An_018.gif (15564 bytes)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2976" y="428604"/>
            <a:ext cx="1714512" cy="12144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946</TotalTime>
  <Words>312</Words>
  <Application>Microsoft Office PowerPoint</Application>
  <PresentationFormat>Экран (4:3)</PresentationFormat>
  <Paragraphs>74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Презентация PowerPoint</vt:lpstr>
      <vt:lpstr>Цель урока</vt:lpstr>
      <vt:lpstr>Презентация PowerPoint</vt:lpstr>
      <vt:lpstr>Презентация PowerPoint</vt:lpstr>
      <vt:lpstr>Результат действия силы зависит от площади опоры.</vt:lpstr>
      <vt:lpstr>Презентация PowerPoint</vt:lpstr>
      <vt:lpstr>Определение давления:</vt:lpstr>
      <vt:lpstr>ФОРМУЛА</vt:lpstr>
      <vt:lpstr>                ЕДИНИЦА  ИЗМЕРЕНИЯ</vt:lpstr>
      <vt:lpstr>Презентация PowerPoint</vt:lpstr>
      <vt:lpstr>Пример решения  задачи</vt:lpstr>
      <vt:lpstr>Презентация PowerPoint</vt:lpstr>
      <vt:lpstr>ФОРМУЛА</vt:lpstr>
      <vt:lpstr>Задание: в каком случае А,Б или В кирпич                              оказывает  наибольшее  давление?</vt:lpstr>
      <vt:lpstr>Одинаково ли давление?</vt:lpstr>
      <vt:lpstr>Способы     уменьшения и увеличения давления: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Экспериментальное задание:</vt:lpstr>
      <vt:lpstr>Результаты эксперимента</vt:lpstr>
      <vt:lpstr>Домашнее задание</vt:lpstr>
    </vt:vector>
  </TitlesOfParts>
  <Company>SamForum.ws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SamLab.ws</dc:creator>
  <cp:lastModifiedBy>Admin</cp:lastModifiedBy>
  <cp:revision>43</cp:revision>
  <dcterms:created xsi:type="dcterms:W3CDTF">2009-02-19T12:40:24Z</dcterms:created>
  <dcterms:modified xsi:type="dcterms:W3CDTF">2014-01-03T18:09:37Z</dcterms:modified>
</cp:coreProperties>
</file>