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5" r:id="rId3"/>
    <p:sldId id="257" r:id="rId4"/>
    <p:sldId id="258" r:id="rId5"/>
    <p:sldId id="276" r:id="rId6"/>
    <p:sldId id="260" r:id="rId7"/>
    <p:sldId id="261" r:id="rId8"/>
    <p:sldId id="278" r:id="rId9"/>
    <p:sldId id="277" r:id="rId10"/>
    <p:sldId id="273" r:id="rId11"/>
    <p:sldId id="274" r:id="rId12"/>
    <p:sldId id="284" r:id="rId13"/>
    <p:sldId id="285" r:id="rId14"/>
    <p:sldId id="29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D1BF0-664C-4673-BCEC-33319D3EC0BA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92367-0AB0-4138-894C-B14AADFEF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52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89FE0-045E-4107-89C7-2A45FC7705E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2C68F-55E3-42FF-9950-3246B35FD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4. зел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8" y="0"/>
            <a:ext cx="9143999" cy="6858000"/>
          </a:xfrm>
        </p:spPr>
      </p:pic>
      <p:sp>
        <p:nvSpPr>
          <p:cNvPr id="7" name="WordArt 1"/>
          <p:cNvSpPr>
            <a:spLocks noChangeArrowheads="1" noChangeShapeType="1" noTextEdit="1"/>
          </p:cNvSpPr>
          <p:nvPr/>
        </p:nvSpPr>
        <p:spPr bwMode="auto">
          <a:xfrm>
            <a:off x="500034" y="2071678"/>
            <a:ext cx="8286808" cy="223838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Механическая</a:t>
            </a:r>
          </a:p>
          <a:p>
            <a:pPr algn="ctr" rtl="0"/>
            <a:r>
              <a:rPr lang="ru-RU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работа</a:t>
            </a:r>
            <a:endParaRPr lang="ru-RU" sz="3600" b="1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1720" y="378923"/>
            <a:ext cx="5910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МОУ «СОШ № 14 города Пугачёва имени П.А. Столыпина»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6537" y="5996524"/>
            <a:ext cx="3220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Учитель физики </a:t>
            </a:r>
            <a:r>
              <a:rPr lang="ru-RU" dirty="0" err="1" smtClean="0">
                <a:solidFill>
                  <a:schemeClr val="bg1"/>
                </a:solidFill>
              </a:rPr>
              <a:t>Кушкарёва</a:t>
            </a:r>
            <a:r>
              <a:rPr lang="ru-RU" dirty="0" smtClean="0">
                <a:solidFill>
                  <a:schemeClr val="bg1"/>
                </a:solidFill>
              </a:rPr>
              <a:t> Е.Г.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 знаете ли вы, что ...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9" y="2000240"/>
            <a:ext cx="864399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</a:rPr>
              <a:t>... сердце человека, перекачивая кровь,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за </a:t>
            </a:r>
            <a:r>
              <a:rPr lang="ru-RU" sz="3200" b="1" dirty="0">
                <a:solidFill>
                  <a:schemeClr val="bg1"/>
                </a:solidFill>
              </a:rPr>
              <a:t>одно сокращение </a:t>
            </a:r>
            <a:r>
              <a:rPr lang="ru-RU" sz="3200" b="1" dirty="0" smtClean="0">
                <a:solidFill>
                  <a:schemeClr val="bg1"/>
                </a:solidFill>
              </a:rPr>
              <a:t>совершает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около </a:t>
            </a:r>
            <a:r>
              <a:rPr lang="ru-RU" sz="3200" b="1" dirty="0">
                <a:solidFill>
                  <a:schemeClr val="bg1"/>
                </a:solidFill>
              </a:rPr>
              <a:t>1 Дж работы.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Этой </a:t>
            </a:r>
            <a:r>
              <a:rPr lang="ru-RU" sz="3200" b="1" dirty="0">
                <a:solidFill>
                  <a:schemeClr val="bg1"/>
                </a:solidFill>
              </a:rPr>
              <a:t>работы будет достаточно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для </a:t>
            </a:r>
            <a:r>
              <a:rPr lang="ru-RU" sz="3200" b="1" dirty="0">
                <a:solidFill>
                  <a:schemeClr val="bg1"/>
                </a:solidFill>
              </a:rPr>
              <a:t>подъема гири массой 10 кг на высоту 1 см.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Какое тело совершает механическую работу?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643050"/>
            <a:ext cx="8501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А</a:t>
            </a:r>
            <a:r>
              <a:rPr lang="ru-RU" sz="3200" dirty="0">
                <a:solidFill>
                  <a:schemeClr val="bg1"/>
                </a:solidFill>
              </a:rPr>
              <a:t>.	</a:t>
            </a:r>
            <a:r>
              <a:rPr lang="ru-RU" sz="3200" b="1" dirty="0">
                <a:solidFill>
                  <a:schemeClr val="bg1"/>
                </a:solidFill>
              </a:rPr>
              <a:t>Луна, двигаясь по орбите вокруг </a:t>
            </a:r>
            <a:r>
              <a:rPr lang="ru-RU" sz="3200" b="1" dirty="0" smtClean="0">
                <a:solidFill>
                  <a:schemeClr val="bg1"/>
                </a:solidFill>
              </a:rPr>
              <a:t>Земли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  <a:p>
            <a:r>
              <a:rPr lang="ru-RU" sz="3200" b="1" dirty="0">
                <a:solidFill>
                  <a:schemeClr val="bg1"/>
                </a:solidFill>
              </a:rPr>
              <a:t>Б.	Гиря, висящая на </a:t>
            </a:r>
            <a:r>
              <a:rPr lang="ru-RU" sz="3200" b="1" dirty="0" smtClean="0">
                <a:solidFill>
                  <a:schemeClr val="bg1"/>
                </a:solidFill>
              </a:rPr>
              <a:t>шнуре </a:t>
            </a:r>
          </a:p>
          <a:p>
            <a:endParaRPr lang="ru-RU" sz="3200" dirty="0">
              <a:solidFill>
                <a:schemeClr val="bg1"/>
              </a:solidFill>
            </a:endParaRPr>
          </a:p>
          <a:p>
            <a:r>
              <a:rPr lang="ru-RU" sz="3200" dirty="0">
                <a:solidFill>
                  <a:schemeClr val="bg1"/>
                </a:solidFill>
              </a:rPr>
              <a:t>В</a:t>
            </a:r>
            <a:r>
              <a:rPr lang="ru-RU" sz="3200" b="1" dirty="0">
                <a:solidFill>
                  <a:schemeClr val="bg1"/>
                </a:solidFill>
              </a:rPr>
              <a:t>.	Пассажир, едущий в </a:t>
            </a:r>
            <a:r>
              <a:rPr lang="ru-RU" sz="3200" b="1" dirty="0" smtClean="0">
                <a:solidFill>
                  <a:schemeClr val="bg1"/>
                </a:solidFill>
              </a:rPr>
              <a:t>автобусе </a:t>
            </a:r>
          </a:p>
          <a:p>
            <a:endParaRPr lang="ru-RU" sz="3200" dirty="0">
              <a:solidFill>
                <a:schemeClr val="bg1"/>
              </a:solidFill>
            </a:endParaRPr>
          </a:p>
          <a:p>
            <a:r>
              <a:rPr lang="ru-RU" sz="3200" b="1" dirty="0">
                <a:solidFill>
                  <a:schemeClr val="bg1"/>
                </a:solidFill>
              </a:rPr>
              <a:t>Г.	Муха, летающая по </a:t>
            </a:r>
            <a:r>
              <a:rPr lang="ru-RU" sz="3200" b="1" dirty="0" smtClean="0">
                <a:solidFill>
                  <a:schemeClr val="bg1"/>
                </a:solidFill>
              </a:rPr>
              <a:t>комнате </a:t>
            </a:r>
          </a:p>
          <a:p>
            <a:endParaRPr lang="ru-RU" sz="3200" b="1" dirty="0">
              <a:solidFill>
                <a:schemeClr val="bg1"/>
              </a:solidFill>
            </a:endParaRPr>
          </a:p>
          <a:p>
            <a:r>
              <a:rPr lang="ru-RU" sz="3200" b="1" dirty="0">
                <a:solidFill>
                  <a:schemeClr val="bg1"/>
                </a:solidFill>
              </a:rPr>
              <a:t>Д.	Магнитофон, перематывая </a:t>
            </a:r>
            <a:r>
              <a:rPr lang="ru-RU" sz="3200" b="1" dirty="0" smtClean="0">
                <a:solidFill>
                  <a:schemeClr val="bg1"/>
                </a:solidFill>
              </a:rPr>
              <a:t>кассету</a:t>
            </a:r>
            <a:endParaRPr lang="ru-RU" sz="32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1071546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Пример решения задачи: </a:t>
            </a: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Вычислите работу, совершаемую при подъёме гранитной плиты объёмом 0,5 м</a:t>
            </a:r>
            <a:r>
              <a:rPr lang="ru-RU" sz="32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</a:rPr>
              <a:t> на высоту 20 м. Плотность гранита 2500 кг/м</a:t>
            </a:r>
            <a:r>
              <a:rPr lang="ru-RU" sz="32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2589170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Дано:</a:t>
            </a: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= 0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,5 м</a:t>
            </a:r>
            <a:r>
              <a:rPr lang="ru-RU" sz="28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ru-RU" sz="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20 м,</a:t>
            </a:r>
          </a:p>
          <a:p>
            <a:endParaRPr lang="ru-RU" sz="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ρ</a:t>
            </a:r>
            <a:r>
              <a:rPr lang="ru-RU" sz="2800" b="1" i="1" baseline="-250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8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= 2 500 кг/м</a:t>
            </a:r>
            <a:r>
              <a:rPr lang="ru-RU" sz="2800" b="1" i="1" baseline="30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r>
              <a:rPr lang="ru-RU" sz="2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</a:p>
          <a:p>
            <a:endParaRPr lang="ru-RU" sz="2800" b="1" i="1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ru-RU" sz="2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А</a:t>
            </a:r>
            <a:r>
              <a:rPr lang="en-US" sz="2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=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?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85720" y="3000372"/>
            <a:ext cx="250033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-142114" y="3356768"/>
            <a:ext cx="585791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72066" y="285728"/>
            <a:ext cx="1689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Решение: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857232"/>
            <a:ext cx="1933575" cy="619125"/>
          </a:xfrm>
          <a:prstGeom prst="rect">
            <a:avLst/>
          </a:prstGeom>
          <a:noFill/>
        </p:spPr>
      </p:pic>
      <p:sp>
        <p:nvSpPr>
          <p:cNvPr id="12" name="Параллелограмм 11"/>
          <p:cNvSpPr/>
          <p:nvPr/>
        </p:nvSpPr>
        <p:spPr>
          <a:xfrm rot="1030260">
            <a:off x="7465956" y="1730753"/>
            <a:ext cx="1216152" cy="914400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7858148" y="428604"/>
            <a:ext cx="357190" cy="16430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smtClean="0">
                <a:ln>
                  <a:noFill/>
                </a:ln>
                <a:solidFill>
                  <a:srgbClr val="F2F2F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357166"/>
            <a:ext cx="295275" cy="695325"/>
          </a:xfrm>
          <a:prstGeom prst="rect">
            <a:avLst/>
          </a:prstGeom>
          <a:noFill/>
        </p:spPr>
      </p:pic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7858148" y="2285992"/>
            <a:ext cx="357190" cy="16430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7858148" y="2000240"/>
            <a:ext cx="357190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smtClean="0">
                <a:ln>
                  <a:noFill/>
                </a:ln>
                <a:solidFill>
                  <a:srgbClr val="F2F2F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76" y="3357562"/>
            <a:ext cx="381000" cy="695325"/>
          </a:xfrm>
          <a:prstGeom prst="rect">
            <a:avLst/>
          </a:prstGeom>
          <a:noFill/>
        </p:spPr>
      </p:pic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857232"/>
            <a:ext cx="1266825" cy="619125"/>
          </a:xfrm>
          <a:prstGeom prst="rect">
            <a:avLst/>
          </a:prstGeom>
          <a:noFill/>
        </p:spPr>
      </p:pic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81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500174"/>
            <a:ext cx="2943225" cy="619125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2928926" y="1500174"/>
            <a:ext cx="4763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Подъёмную силу вычислим по формуле: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71802" y="2214554"/>
            <a:ext cx="200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Масса плиты: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83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214554"/>
            <a:ext cx="4476750" cy="1019175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4000496" y="3357562"/>
            <a:ext cx="221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Вычисления: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85" name="Picture 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000504"/>
            <a:ext cx="5381625" cy="790575"/>
          </a:xfrm>
          <a:prstGeom prst="rect">
            <a:avLst/>
          </a:prstGeom>
          <a:noFill/>
        </p:spPr>
      </p:pic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88" name="Picture 2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857760"/>
            <a:ext cx="5972175" cy="857250"/>
          </a:xfrm>
          <a:prstGeom prst="rect">
            <a:avLst/>
          </a:prstGeom>
          <a:noFill/>
        </p:spPr>
      </p:pic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91" name="Picture 2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786454"/>
            <a:ext cx="5600700" cy="476250"/>
          </a:xfrm>
          <a:prstGeom prst="rect">
            <a:avLst/>
          </a:prstGeom>
          <a:noFill/>
        </p:spPr>
      </p:pic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97" name="Picture 3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714752"/>
            <a:ext cx="1438275" cy="857250"/>
          </a:xfrm>
          <a:prstGeom prst="rect">
            <a:avLst/>
          </a:prstGeom>
          <a:noFill/>
        </p:spPr>
      </p:pic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29944" y="6334780"/>
            <a:ext cx="4514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Ответ: А </a:t>
            </a:r>
            <a:r>
              <a:rPr lang="ru-RU" sz="28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≈ 250 000 джоулей.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3" grpId="0" animBg="1"/>
      <p:bldP spid="18" grpId="0" animBg="1"/>
      <p:bldP spid="19" grpId="0" animBg="1"/>
      <p:bldP spid="31" grpId="0"/>
      <p:bldP spid="31" grpId="1"/>
      <p:bldP spid="32" grpId="0"/>
      <p:bldP spid="32" grpId="1"/>
      <p:bldP spid="35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Домашнее задание: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5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5" descr="14. зел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4282" y="671691"/>
            <a:ext cx="864399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99"/>
                </a:solidFill>
              </a:rPr>
              <a:t>В обыденной </a:t>
            </a:r>
            <a:r>
              <a:rPr lang="ru-RU" sz="3600" b="1" dirty="0" smtClean="0">
                <a:solidFill>
                  <a:srgbClr val="FFFF99"/>
                </a:solidFill>
              </a:rPr>
              <a:t>жизни</a:t>
            </a:r>
          </a:p>
          <a:p>
            <a:pPr algn="ctr"/>
            <a:r>
              <a:rPr lang="ru-RU" sz="3600" b="1" dirty="0" smtClean="0">
                <a:solidFill>
                  <a:srgbClr val="FFFF99"/>
                </a:solidFill>
              </a:rPr>
              <a:t> </a:t>
            </a:r>
            <a:r>
              <a:rPr lang="ru-RU" sz="3600" b="1" dirty="0">
                <a:solidFill>
                  <a:srgbClr val="FFFF99"/>
                </a:solidFill>
              </a:rPr>
              <a:t>словом "работа" мы называем </a:t>
            </a:r>
            <a:endParaRPr lang="ru-RU" sz="3600" b="1" dirty="0" smtClean="0">
              <a:solidFill>
                <a:srgbClr val="FFFF99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99"/>
                </a:solidFill>
              </a:rPr>
              <a:t>всякое </a:t>
            </a:r>
            <a:r>
              <a:rPr lang="ru-RU" sz="3600" b="1" dirty="0">
                <a:solidFill>
                  <a:srgbClr val="FFFF99"/>
                </a:solidFill>
              </a:rPr>
              <a:t>действие человека или устройства. </a:t>
            </a:r>
            <a:endParaRPr lang="ru-RU" sz="3600" b="1" dirty="0" smtClean="0">
              <a:solidFill>
                <a:srgbClr val="FFFF99"/>
              </a:solidFill>
            </a:endParaRPr>
          </a:p>
          <a:p>
            <a:pPr algn="ctr"/>
            <a:endParaRPr lang="ru-RU" sz="1000" b="1" dirty="0" smtClean="0">
              <a:solidFill>
                <a:srgbClr val="FFFF99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99"/>
                </a:solidFill>
              </a:rPr>
              <a:t>Например</a:t>
            </a:r>
            <a:r>
              <a:rPr lang="ru-RU" sz="3600" b="1" dirty="0">
                <a:solidFill>
                  <a:srgbClr val="FFFF99"/>
                </a:solidFill>
              </a:rPr>
              <a:t>, мы говорим: </a:t>
            </a:r>
            <a:endParaRPr lang="ru-RU" sz="3600" b="1" dirty="0" smtClean="0">
              <a:solidFill>
                <a:srgbClr val="FFFF99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99"/>
                </a:solidFill>
              </a:rPr>
              <a:t>работает </a:t>
            </a:r>
            <a:r>
              <a:rPr lang="ru-RU" sz="3600" b="1" dirty="0">
                <a:solidFill>
                  <a:srgbClr val="FFFF99"/>
                </a:solidFill>
              </a:rPr>
              <a:t>плотник, </a:t>
            </a:r>
            <a:endParaRPr lang="ru-RU" sz="3600" b="1" dirty="0" smtClean="0">
              <a:solidFill>
                <a:srgbClr val="FFFF99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99"/>
                </a:solidFill>
              </a:rPr>
              <a:t>работает </a:t>
            </a:r>
            <a:r>
              <a:rPr lang="ru-RU" sz="3600" b="1" dirty="0">
                <a:solidFill>
                  <a:srgbClr val="FFFF99"/>
                </a:solidFill>
              </a:rPr>
              <a:t>холодильник, </a:t>
            </a:r>
            <a:endParaRPr lang="ru-RU" sz="3600" b="1" dirty="0" smtClean="0">
              <a:solidFill>
                <a:srgbClr val="FFFF99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99"/>
                </a:solidFill>
              </a:rPr>
              <a:t>работает </a:t>
            </a:r>
            <a:r>
              <a:rPr lang="ru-RU" sz="3600" b="1" dirty="0">
                <a:solidFill>
                  <a:srgbClr val="FFFF99"/>
                </a:solidFill>
              </a:rPr>
              <a:t>компьютер</a:t>
            </a:r>
            <a:r>
              <a:rPr lang="ru-RU" sz="3600" b="1" dirty="0" smtClean="0">
                <a:solidFill>
                  <a:srgbClr val="FFFF99"/>
                </a:solidFill>
              </a:rPr>
              <a:t>.</a:t>
            </a:r>
          </a:p>
          <a:p>
            <a:pPr algn="ctr"/>
            <a:endParaRPr lang="ru-RU" sz="1000" b="1" dirty="0" smtClean="0">
              <a:solidFill>
                <a:srgbClr val="FFFF99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99"/>
                </a:solidFill>
              </a:rPr>
              <a:t> </a:t>
            </a:r>
            <a:r>
              <a:rPr lang="ru-RU" sz="3600" b="1" dirty="0">
                <a:solidFill>
                  <a:srgbClr val="FFFF99"/>
                </a:solidFill>
              </a:rPr>
              <a:t>В физике же термин </a:t>
            </a:r>
            <a:r>
              <a:rPr lang="ru-RU" sz="3600" b="1" dirty="0" smtClean="0">
                <a:solidFill>
                  <a:srgbClr val="FFFF99"/>
                </a:solidFill>
              </a:rPr>
              <a:t>«работа»</a:t>
            </a:r>
          </a:p>
          <a:p>
            <a:pPr algn="ctr"/>
            <a:r>
              <a:rPr lang="ru-RU" sz="3600" b="1" dirty="0" smtClean="0">
                <a:solidFill>
                  <a:srgbClr val="FFFF99"/>
                </a:solidFill>
              </a:rPr>
              <a:t> </a:t>
            </a:r>
            <a:r>
              <a:rPr lang="ru-RU" sz="3600" b="1" dirty="0">
                <a:solidFill>
                  <a:srgbClr val="FFFF99"/>
                </a:solidFill>
              </a:rPr>
              <a:t>имеет иной смысл </a:t>
            </a:r>
            <a:r>
              <a:rPr lang="ru-RU" sz="3600" b="1" dirty="0" smtClean="0">
                <a:solidFill>
                  <a:srgbClr val="FFFF99"/>
                </a:solidFill>
              </a:rPr>
              <a:t>–</a:t>
            </a:r>
            <a:endParaRPr lang="en-US" sz="3600" b="1" dirty="0" smtClean="0">
              <a:solidFill>
                <a:srgbClr val="FFFF99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99"/>
                </a:solidFill>
              </a:rPr>
              <a:t> </a:t>
            </a:r>
            <a:r>
              <a:rPr lang="ru-RU" sz="3600" b="1" dirty="0">
                <a:solidFill>
                  <a:srgbClr val="FFFF99"/>
                </a:solidFill>
              </a:rPr>
              <a:t>более определенный.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5" descr="14. зел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Перемещение  тела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под  действием  силы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6" name="Содержимое 5" descr="Изображение 560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1428736"/>
            <a:ext cx="6034617" cy="4525963"/>
          </a:xfrm>
        </p:spPr>
      </p:pic>
      <p:sp>
        <p:nvSpPr>
          <p:cNvPr id="7" name="TextBox 6"/>
          <p:cNvSpPr txBox="1"/>
          <p:nvPr/>
        </p:nvSpPr>
        <p:spPr>
          <a:xfrm>
            <a:off x="0" y="5903893"/>
            <a:ext cx="7072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Действие силы на тело может приводить к </a:t>
            </a:r>
            <a:r>
              <a:rPr lang="ru-RU" sz="2800" b="1" dirty="0" smtClean="0">
                <a:solidFill>
                  <a:srgbClr val="FFFF00"/>
                </a:solidFill>
              </a:rPr>
              <a:t>перемещению </a:t>
            </a:r>
            <a:r>
              <a:rPr lang="ru-RU" sz="2800" b="1" dirty="0">
                <a:solidFill>
                  <a:srgbClr val="FFFF00"/>
                </a:solidFill>
              </a:rPr>
              <a:t>тела</a:t>
            </a:r>
            <a:r>
              <a:rPr lang="ru-RU" sz="2800" b="1" dirty="0" smtClean="0">
                <a:solidFill>
                  <a:srgbClr val="FFFF00"/>
                </a:solidFill>
              </a:rPr>
              <a:t>.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5" descr="14. зел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4" name="Содержимое 3" descr="Изображение 211.jpg"/>
          <p:cNvPicPr>
            <a:picLocks noGrp="1" noChangeAspect="1"/>
          </p:cNvPicPr>
          <p:nvPr>
            <p:ph idx="1"/>
          </p:nvPr>
        </p:nvPicPr>
        <p:blipFill>
          <a:blip r:embed="rId3"/>
          <a:srcRect t="7260" r="3405" b="4349"/>
          <a:stretch>
            <a:fillRect/>
          </a:stretch>
        </p:blipFill>
        <p:spPr>
          <a:xfrm>
            <a:off x="1071538" y="1714488"/>
            <a:ext cx="6786610" cy="4071966"/>
          </a:xfrm>
        </p:spPr>
      </p:pic>
      <p:sp>
        <p:nvSpPr>
          <p:cNvPr id="6" name="TextBox 5"/>
          <p:cNvSpPr txBox="1"/>
          <p:nvPr/>
        </p:nvSpPr>
        <p:spPr>
          <a:xfrm>
            <a:off x="428596" y="285728"/>
            <a:ext cx="84296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Действие силы на тело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 приводит к перемещению тела.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5903893"/>
            <a:ext cx="75305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Если под действием силы тело перемещается, 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то такая сила совершает работу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5" descr="14. зел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1214422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Работой силы над </a:t>
            </a:r>
            <a:r>
              <a:rPr lang="ru-RU" sz="3600" b="1" dirty="0" smtClean="0">
                <a:solidFill>
                  <a:schemeClr val="bg1"/>
                </a:solidFill>
              </a:rPr>
              <a:t>телом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>
                <a:solidFill>
                  <a:schemeClr val="bg1"/>
                </a:solidFill>
              </a:rPr>
              <a:t>или</a:t>
            </a:r>
            <a:r>
              <a:rPr lang="ru-RU" sz="3600" b="1" dirty="0">
                <a:solidFill>
                  <a:srgbClr val="FFFF00"/>
                </a:solidFill>
              </a:rPr>
              <a:t> механической работой </a:t>
            </a:r>
            <a:r>
              <a:rPr lang="ru-RU" sz="3600" b="1" dirty="0">
                <a:solidFill>
                  <a:schemeClr val="bg1"/>
                </a:solidFill>
              </a:rPr>
              <a:t>в физике называют величину,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равную </a:t>
            </a:r>
            <a:r>
              <a:rPr lang="ru-RU" sz="3600" b="1" dirty="0">
                <a:solidFill>
                  <a:schemeClr val="bg1"/>
                </a:solidFill>
              </a:rPr>
              <a:t>произведению силы на путь, пройденный телом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вдоль </a:t>
            </a:r>
            <a:r>
              <a:rPr lang="ru-RU" sz="3600" b="1" dirty="0">
                <a:solidFill>
                  <a:schemeClr val="bg1"/>
                </a:solidFill>
              </a:rPr>
              <a:t>направления этой силы.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1670" y="4929198"/>
            <a:ext cx="44748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Обозначается буквой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«</a:t>
            </a:r>
            <a:r>
              <a:rPr lang="ru-RU" sz="7200" b="1" dirty="0" smtClean="0">
                <a:solidFill>
                  <a:srgbClr val="FFFF00"/>
                </a:solidFill>
              </a:rPr>
              <a:t>А</a:t>
            </a:r>
            <a:r>
              <a:rPr lang="ru-RU" sz="3600" b="1" dirty="0" smtClean="0">
                <a:solidFill>
                  <a:srgbClr val="FFFF00"/>
                </a:solidFill>
              </a:rPr>
              <a:t>»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5" descr="14. зел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Механическая работа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1.5. Рис.Формула.jpg"/>
          <p:cNvPicPr>
            <a:picLocks noGrp="1" noChangeAspect="1"/>
          </p:cNvPicPr>
          <p:nvPr>
            <p:ph idx="1"/>
          </p:nvPr>
        </p:nvPicPr>
        <p:blipFill>
          <a:blip r:embed="rId3"/>
          <a:srcRect l="10448" r="10448" b="62500"/>
          <a:stretch>
            <a:fillRect/>
          </a:stretch>
        </p:blipFill>
        <p:spPr>
          <a:xfrm>
            <a:off x="5072066" y="4000504"/>
            <a:ext cx="3786214" cy="2286016"/>
          </a:xfrm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428736"/>
            <a:ext cx="2847975" cy="8191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929066"/>
            <a:ext cx="51435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Работа, совершаемая силой, равна произведению этой силы на перемещение, </a:t>
            </a: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вызываемое этой силой. 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643182"/>
            <a:ext cx="3571900" cy="819150"/>
          </a:xfrm>
          <a:prstGeom prst="rect">
            <a:avLst/>
          </a:prstGeom>
          <a:noFill/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714744" y="1571612"/>
            <a:ext cx="4857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43372" y="1142984"/>
            <a:ext cx="40495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F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– сила,  действующая </a:t>
            </a:r>
          </a:p>
          <a:p>
            <a:r>
              <a:rPr lang="ru-RU" sz="28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  на тело, Н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6182" y="1928802"/>
            <a:ext cx="49162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перемещение тела под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действием этой силы, м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71934" y="3071810"/>
            <a:ext cx="4789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А – механическая работа, Дж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6072206"/>
            <a:ext cx="4811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Работа - скалярная величина</a:t>
            </a:r>
            <a:r>
              <a:rPr lang="ru-RU" sz="28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6.Работа. Рис.Формула.gif"/>
          <p:cNvPicPr>
            <a:picLocks noGrp="1" noChangeAspect="1"/>
          </p:cNvPicPr>
          <p:nvPr>
            <p:ph idx="1"/>
          </p:nvPr>
        </p:nvPicPr>
        <p:blipFill>
          <a:blip r:embed="rId2"/>
          <a:srcRect l="55469"/>
          <a:stretch>
            <a:fillRect/>
          </a:stretch>
        </p:blipFill>
        <p:spPr>
          <a:xfrm>
            <a:off x="5072066" y="0"/>
            <a:ext cx="4071933" cy="6858000"/>
          </a:xfrm>
        </p:spPr>
      </p:pic>
      <p:pic>
        <p:nvPicPr>
          <p:cNvPr id="5" name="Содержимое 3" descr="1.6.Работа. Рис.Формула.gif"/>
          <p:cNvPicPr>
            <a:picLocks noChangeAspect="1"/>
          </p:cNvPicPr>
          <p:nvPr/>
        </p:nvPicPr>
        <p:blipFill>
          <a:blip r:embed="rId2"/>
          <a:srcRect r="44531"/>
          <a:stretch>
            <a:fillRect/>
          </a:stretch>
        </p:blipFill>
        <p:spPr>
          <a:xfrm>
            <a:off x="0" y="0"/>
            <a:ext cx="507206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29454" y="6273225"/>
            <a:ext cx="1218603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А &gt; 0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6273225"/>
            <a:ext cx="1218603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А &lt; 0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805987"/>
          <a:ext cx="8715438" cy="5895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272257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Положительна </a:t>
                      </a:r>
                      <a:r>
                        <a:rPr lang="ru-RU" sz="2400" i="1" dirty="0" smtClean="0"/>
                        <a:t>если сила действует в том же направлении,</a:t>
                      </a:r>
                      <a:endParaRPr lang="en-US" sz="2400" i="1" dirty="0" smtClean="0"/>
                    </a:p>
                    <a:p>
                      <a:pPr algn="ctr"/>
                      <a:r>
                        <a:rPr lang="ru-RU" sz="2400" i="1" dirty="0" smtClean="0"/>
                        <a:t> в каком движется тело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Отрицательна </a:t>
                      </a:r>
                      <a:r>
                        <a:rPr lang="ru-RU" sz="2400" i="1" dirty="0" smtClean="0"/>
                        <a:t>если сила   действует в противоположном направлении,</a:t>
                      </a:r>
                      <a:endParaRPr lang="en-US" sz="2400" i="1" dirty="0" smtClean="0"/>
                    </a:p>
                    <a:p>
                      <a:pPr algn="ctr"/>
                      <a:r>
                        <a:rPr lang="ru-RU" sz="2400" i="1" dirty="0" smtClean="0"/>
                        <a:t> в каком движется тело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Равна  нулю, </a:t>
                      </a:r>
                      <a:r>
                        <a:rPr lang="ru-RU" sz="2400" i="1" dirty="0" smtClean="0"/>
                        <a:t>если направление силы и направление движения тела </a:t>
                      </a:r>
                      <a:endParaRPr lang="en-US" sz="2400" i="1" dirty="0" smtClean="0"/>
                    </a:p>
                    <a:p>
                      <a:pPr algn="ctr"/>
                      <a:r>
                        <a:rPr lang="ru-RU" sz="2400" i="1" dirty="0" smtClean="0"/>
                        <a:t>взаимно перпендикулярны.</a:t>
                      </a:r>
                      <a:endParaRPr lang="ru-RU" sz="2400" dirty="0" smtClean="0"/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2421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902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А &gt; 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          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А &lt; 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        А = 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Работа силы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285852" y="4643446"/>
            <a:ext cx="9784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500570"/>
            <a:ext cx="91440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071942"/>
            <a:ext cx="295275" cy="695325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071538" y="464344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214414" y="5143512"/>
            <a:ext cx="1714512" cy="158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500570"/>
            <a:ext cx="228600" cy="619125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4786322"/>
            <a:ext cx="91440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143504" y="5072074"/>
            <a:ext cx="76409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4929190" y="507207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429132"/>
            <a:ext cx="295275" cy="695325"/>
          </a:xfrm>
          <a:prstGeom prst="rect">
            <a:avLst/>
          </a:prstGeom>
          <a:noFill/>
        </p:spPr>
      </p:pic>
      <p:cxnSp>
        <p:nvCxnSpPr>
          <p:cNvPr id="20" name="Прямая со стрелкой 19"/>
          <p:cNvCxnSpPr/>
          <p:nvPr/>
        </p:nvCxnSpPr>
        <p:spPr>
          <a:xfrm rot="10800000">
            <a:off x="3214678" y="5429264"/>
            <a:ext cx="1071570" cy="158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857760"/>
            <a:ext cx="228600" cy="619125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 rot="5400000">
            <a:off x="7072330" y="4071942"/>
            <a:ext cx="91440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7715272" y="4857760"/>
            <a:ext cx="1000132" cy="158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1090" y="4214818"/>
            <a:ext cx="228600" cy="619125"/>
          </a:xfrm>
          <a:prstGeom prst="rect">
            <a:avLst/>
          </a:prstGeom>
          <a:noFill/>
        </p:spPr>
      </p:pic>
      <p:sp>
        <p:nvSpPr>
          <p:cNvPr id="28" name="Стрелка вправо 27"/>
          <p:cNvSpPr/>
          <p:nvPr/>
        </p:nvSpPr>
        <p:spPr>
          <a:xfrm rot="5400000">
            <a:off x="6679421" y="4822041"/>
            <a:ext cx="171451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7429520" y="392906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5214950"/>
            <a:ext cx="29527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4. зел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Кто совершает работу: лошадь или мужичок?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06a-i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500174"/>
            <a:ext cx="9143999" cy="5357826"/>
          </a:xfrm>
        </p:spPr>
      </p:pic>
      <p:sp>
        <p:nvSpPr>
          <p:cNvPr id="7" name="TextBox 6"/>
          <p:cNvSpPr txBox="1"/>
          <p:nvPr/>
        </p:nvSpPr>
        <p:spPr>
          <a:xfrm>
            <a:off x="5286380" y="1714488"/>
            <a:ext cx="365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343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Перемещение  тела  под  действием  силы</vt:lpstr>
      <vt:lpstr>Презентация PowerPoint</vt:lpstr>
      <vt:lpstr>Презентация PowerPoint</vt:lpstr>
      <vt:lpstr>Механическая работа</vt:lpstr>
      <vt:lpstr>Презентация PowerPoint</vt:lpstr>
      <vt:lpstr>Работа силы</vt:lpstr>
      <vt:lpstr>Кто совершает работу: лошадь или мужичок?</vt:lpstr>
      <vt:lpstr>А знаете ли вы, что ... </vt:lpstr>
      <vt:lpstr>Какое тело совершает механическую работу?</vt:lpstr>
      <vt:lpstr>Презентация PowerPoint</vt:lpstr>
      <vt:lpstr>Презентация PowerPoint</vt:lpstr>
      <vt:lpstr>Домашнее задание: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Kushkarevy</dc:creator>
  <cp:lastModifiedBy>Admin</cp:lastModifiedBy>
  <cp:revision>36</cp:revision>
  <dcterms:created xsi:type="dcterms:W3CDTF">2009-04-12T11:35:42Z</dcterms:created>
  <dcterms:modified xsi:type="dcterms:W3CDTF">2014-01-03T18:13:51Z</dcterms:modified>
</cp:coreProperties>
</file>