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57" r:id="rId5"/>
    <p:sldId id="260" r:id="rId6"/>
    <p:sldId id="265" r:id="rId7"/>
    <p:sldId id="261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6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59E4-9D43-4B4D-BBB7-956A0B389CB9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E0FF7-84D0-4BCB-9E7C-77BEDA9D4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ПРАКТИКУМ  ПО  РЕШЕНИЮ  ЗАДАЧ: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8143932" cy="78581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 НЕРАВНОМЕРНОЕ ДВИЖЕНИЕ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297929"/>
                <a:gridCol w="2261038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928934"/>
            <a:ext cx="206692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297929"/>
                <a:gridCol w="2261038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928934"/>
            <a:ext cx="206692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297929"/>
                <a:gridCol w="2261038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928934"/>
            <a:ext cx="206692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297929"/>
                <a:gridCol w="2261038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928934"/>
            <a:ext cx="206692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7358114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0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9237" y="0"/>
            <a:ext cx="12747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Что изучает механика? Из каких частей она состоит?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Сформулируйте основную задачу механики?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Что называется механическим движением? 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Виды движения.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4. Прямолинейное неравномерное движение.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5. Определение ускорения и её единица измерения.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6. Расчёт мгновенной скорости.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8. Перемещение тела при ПНД.</a:t>
            </a:r>
          </a:p>
          <a:p>
            <a:pPr marL="514350" indent="-514350"/>
            <a:r>
              <a:rPr lang="ru-RU" sz="2800" b="1" dirty="0" smtClean="0">
                <a:solidFill>
                  <a:schemeClr val="bg1"/>
                </a:solidFill>
              </a:rPr>
              <a:t>9. Решение ОЗМ для ПНД</a:t>
            </a: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5-7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5-7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5-7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143512"/>
            <a:ext cx="2390775" cy="6096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630141"/>
                <a:gridCol w="1928826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0-2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1𝒙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=30-10𝒕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2-5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𝒂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8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2𝒙</a:t>
                      </a:r>
                      <a:r>
                        <a:rPr lang="ru-RU" sz="28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5-7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6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3𝒙</a:t>
                      </a:r>
                      <a:r>
                        <a:rPr lang="ru-RU" sz="26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=10+15𝒕</a:t>
                      </a:r>
                      <a:endParaRPr lang="ru-RU" sz="2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928934"/>
            <a:ext cx="170973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14752"/>
            <a:ext cx="2562225" cy="609600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143512"/>
            <a:ext cx="2390775" cy="6096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0"/>
            <a:ext cx="842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График зависимости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проекции ускорения от времени 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8596" y="6357958"/>
            <a:ext cx="814393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249259" y="5535615"/>
            <a:ext cx="264318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3714752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, м/с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621166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0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4778" y="6211669"/>
            <a:ext cx="669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𝒕,с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00102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7259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72728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072860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072992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073124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07325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14678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942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5206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6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57224" y="592933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57224" y="5072074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57224" y="464344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57224" y="550070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4282" y="52149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435769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  <a:r>
              <a:rPr lang="ru-RU" sz="3200" b="1" dirty="0" smtClean="0">
                <a:solidFill>
                  <a:schemeClr val="bg1"/>
                </a:solidFill>
              </a:rPr>
              <a:t>0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-250859" y="3964785"/>
            <a:ext cx="4787140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784992" y="4000504"/>
            <a:ext cx="4858578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856562" y="3929066"/>
            <a:ext cx="4715702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2820975" y="3964785"/>
            <a:ext cx="4787140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3821107" y="3964785"/>
            <a:ext cx="4787140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821239" y="3964785"/>
            <a:ext cx="4787140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821371" y="3964785"/>
            <a:ext cx="4787140" cy="79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071538" y="5072074"/>
            <a:ext cx="2143140" cy="85725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14678" y="5929330"/>
            <a:ext cx="300039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215074" y="4643446"/>
            <a:ext cx="2000264" cy="128588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-249259" y="2463781"/>
            <a:ext cx="264318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1472" y="2643182"/>
            <a:ext cx="814393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0" y="571480"/>
            <a:ext cx="9797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𝒂</a:t>
            </a:r>
            <a:r>
              <a:rPr lang="ru-RU" sz="3200" b="1" baseline="-25000" dirty="0" err="1" smtClean="0">
                <a:solidFill>
                  <a:schemeClr val="bg1"/>
                </a:solidFill>
                <a:latin typeface="Cambria Math"/>
                <a:ea typeface="Cambria Math"/>
              </a:rPr>
              <a:t>х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, 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м/с</a:t>
            </a:r>
            <a:r>
              <a:rPr lang="ru-RU" sz="3200" b="1" baseline="30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2910" y="25717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0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29345" y="2714620"/>
            <a:ext cx="614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𝒕,с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57224" y="228599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57224" y="192880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57224" y="157161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857224" y="307181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57224" y="3500438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2001026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072596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072728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5072860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6072992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7073124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8073256" y="2642388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071538" y="3500438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142976" y="3071810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071538" y="2285992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142976" y="1928802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142976" y="1571612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142976" y="3500438"/>
            <a:ext cx="2071702" cy="1588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214678" y="2643182"/>
            <a:ext cx="3000396" cy="1588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215074" y="1571612"/>
            <a:ext cx="2000264" cy="1588"/>
          </a:xfrm>
          <a:prstGeom prst="line">
            <a:avLst/>
          </a:prstGeom>
          <a:ln w="889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 rot="1252339">
            <a:off x="1174148" y="4906236"/>
            <a:ext cx="206819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𝝑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1𝒙</a:t>
            </a:r>
            <a:r>
              <a:rPr lang="ru-RU" sz="2800" b="1" baseline="0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=30 </a:t>
            </a:r>
            <a:r>
              <a:rPr lang="ru-RU" sz="2800" b="1" baseline="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-10</a:t>
            </a:r>
            <a:r>
              <a:rPr lang="ru-RU" sz="2800" b="1" baseline="0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𝒕</a:t>
            </a:r>
            <a:endParaRPr lang="ru-RU" sz="2800" b="1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786182" y="5286388"/>
            <a:ext cx="1335622" cy="555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𝝑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2𝒙</a:t>
            </a:r>
            <a:r>
              <a:rPr lang="ru-RU" sz="2800" b="1" baseline="0" dirty="0" smtClean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=10</a:t>
            </a:r>
            <a:endParaRPr lang="ru-RU" sz="28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98" name="Прямоугольник 97"/>
          <p:cNvSpPr/>
          <p:nvPr/>
        </p:nvSpPr>
        <p:spPr>
          <a:xfrm rot="19565036">
            <a:off x="5902608" y="4620882"/>
            <a:ext cx="2137124" cy="555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sz="2800" b="1" dirty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𝝑</a:t>
            </a:r>
            <a:r>
              <a:rPr lang="ru-RU" sz="2800" b="1" baseline="-25000" dirty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3𝒙</a:t>
            </a:r>
            <a:r>
              <a:rPr lang="ru-RU" sz="2800" b="1" dirty="0">
                <a:solidFill>
                  <a:srgbClr val="FFFF00"/>
                </a:solidFill>
                <a:latin typeface="Cambria Math"/>
                <a:ea typeface="Cambria Math"/>
                <a:cs typeface="Times New Roman"/>
              </a:rPr>
              <a:t>=10+15𝒕</a:t>
            </a:r>
            <a:endParaRPr lang="ru-RU" sz="28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000496" y="2000240"/>
            <a:ext cx="135165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𝒂</a:t>
            </a:r>
            <a:r>
              <a:rPr lang="ru-RU" sz="3200" b="1" baseline="-2500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2𝒙</a:t>
            </a:r>
            <a:r>
              <a:rPr lang="ru-RU" sz="3200" b="1" baseline="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= 0</a:t>
            </a:r>
            <a:endParaRPr lang="ru-RU" sz="3200" b="1" dirty="0">
              <a:solidFill>
                <a:srgbClr val="FFC000"/>
              </a:solidFill>
              <a:ea typeface="Calibri"/>
              <a:cs typeface="Times New Roman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500166" y="2786058"/>
            <a:ext cx="170912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𝒂</a:t>
            </a:r>
            <a:r>
              <a:rPr lang="ru-RU" sz="3200" b="1" baseline="-25000" dirty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1</a:t>
            </a:r>
            <a:r>
              <a:rPr lang="ru-RU" sz="3200" b="1" baseline="-2500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𝒙</a:t>
            </a:r>
            <a:r>
              <a:rPr lang="ru-RU" sz="3200" b="1" baseline="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= -10</a:t>
            </a:r>
            <a:endParaRPr lang="ru-RU" sz="3200" b="1" dirty="0">
              <a:solidFill>
                <a:srgbClr val="FFC000"/>
              </a:solidFill>
              <a:ea typeface="Calibri"/>
              <a:cs typeface="Times New Roman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572264" y="928670"/>
            <a:ext cx="1574470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𝒂</a:t>
            </a:r>
            <a:r>
              <a:rPr lang="ru-RU" sz="3200" b="1" baseline="-25000" dirty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3</a:t>
            </a:r>
            <a:r>
              <a:rPr lang="ru-RU" sz="3200" b="1" baseline="-2500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𝒙</a:t>
            </a:r>
            <a:r>
              <a:rPr lang="ru-RU" sz="3200" b="1" baseline="0" dirty="0" smtClean="0">
                <a:solidFill>
                  <a:srgbClr val="FFC000"/>
                </a:solidFill>
                <a:latin typeface="Cambria Math"/>
                <a:ea typeface="Cambria Math"/>
                <a:cs typeface="Times New Roman"/>
              </a:rPr>
              <a:t>= 15</a:t>
            </a:r>
            <a:endParaRPr lang="ru-RU" sz="3200" b="1" dirty="0">
              <a:solidFill>
                <a:srgbClr val="FFC000"/>
              </a:solidFill>
              <a:ea typeface="Calibri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28596" y="171448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10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85720" y="3214686"/>
            <a:ext cx="785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-10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3" grpId="0"/>
      <p:bldP spid="97" grpId="0" build="allAtOnce"/>
      <p:bldP spid="98" grpId="0"/>
      <p:bldP spid="98" grpId="1"/>
      <p:bldP spid="99" grpId="0"/>
      <p:bldP spid="100" grpId="0"/>
      <p:bldP spid="101" grpId="0"/>
      <p:bldP spid="1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Домашнее задание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285992"/>
            <a:ext cx="50329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Повторить </a:t>
            </a:r>
            <a:r>
              <a:rPr lang="ru-RU" sz="3600" b="1" dirty="0" smtClean="0">
                <a:solidFill>
                  <a:schemeClr val="bg1"/>
                </a:solidFill>
              </a:rPr>
              <a:t>§ </a:t>
            </a:r>
            <a:r>
              <a:rPr lang="ru-RU" sz="3600" b="1" dirty="0" smtClean="0">
                <a:solidFill>
                  <a:schemeClr val="bg1"/>
                </a:solidFill>
              </a:rPr>
              <a:t>9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– 16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</a:rPr>
              <a:t>Решить задачи </a:t>
            </a:r>
            <a:r>
              <a:rPr lang="ru-RU" sz="3600" b="1" dirty="0" smtClean="0">
                <a:solidFill>
                  <a:schemeClr val="bg1"/>
                </a:solidFill>
              </a:rPr>
              <a:t>№ 56</a:t>
            </a:r>
            <a:r>
              <a:rPr lang="ru-RU" sz="3600" b="1" dirty="0" smtClean="0">
                <a:solidFill>
                  <a:schemeClr val="bg1"/>
                </a:solidFill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</a:rPr>
              <a:t>86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357562"/>
            <a:ext cx="2190754" cy="2405068"/>
          </a:xfrm>
          <a:prstGeom prst="rect">
            <a:avLst/>
          </a:prstGeom>
          <a:noFill/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4"/>
          <a:srcRect t="3761" r="3937" b="4099"/>
          <a:stretch>
            <a:fillRect/>
          </a:stretch>
        </p:blipFill>
        <p:spPr bwMode="auto">
          <a:xfrm>
            <a:off x="14037" y="-490563"/>
            <a:ext cx="9296400" cy="734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7971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Определение начальных условий и ускорения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по уравнению координаты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214290"/>
            <a:ext cx="5829312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Решение  задач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48800"/>
            <a:ext cx="8715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№ 80 – Р.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Уравнения движения по шоссе велосипедиста, пешехода и бензовоза имеют вид: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1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- 0,4⋅𝒕</a:t>
            </a:r>
            <a:r>
              <a:rPr lang="ru-RU" sz="3200" b="1" baseline="30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,   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= 400 – 0,6⋅𝒕  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и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  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3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- 300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 соответственно. Найти для каждого из тел: начальную координату в момент начала наблюдения, проекции на ось 𝒙 начальной скорости и ускорения, а также направление и вид движения. Сделать пояснительный рисунок, указав положения тел при 𝒕=0 и начертив векторы скоростей и ускорения.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57818" y="285728"/>
            <a:ext cx="1899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785794"/>
            <a:ext cx="3117465" cy="5545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1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- 0,4⋅𝒕</a:t>
            </a:r>
            <a:r>
              <a:rPr lang="ru-RU" sz="3200" b="1" baseline="30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,   </a:t>
            </a:r>
          </a:p>
          <a:p>
            <a:endParaRPr lang="ru-RU" sz="1000" b="1" dirty="0" smtClean="0">
              <a:solidFill>
                <a:srgbClr val="FFFF00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= 400 – 0,6⋅𝒕,</a:t>
            </a:r>
          </a:p>
          <a:p>
            <a:endParaRPr lang="ru-RU" sz="3200" b="1" baseline="30000" dirty="0" smtClean="0">
              <a:solidFill>
                <a:srgbClr val="FFFF00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𝒙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3</a:t>
            </a:r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- 300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.</a:t>
            </a:r>
          </a:p>
          <a:p>
            <a:endParaRPr lang="ru-RU" sz="32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01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 ? 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02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 ? 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03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-?</a:t>
            </a:r>
          </a:p>
          <a:p>
            <a:endParaRPr lang="ru-RU" sz="800" b="1" dirty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01𝒙 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-?      𝓪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1𝒙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-?</a:t>
            </a:r>
          </a:p>
          <a:p>
            <a:endParaRPr lang="ru-RU" sz="9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 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02𝒙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-?      𝒂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2𝒙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-?</a:t>
            </a:r>
          </a:p>
          <a:p>
            <a:endParaRPr lang="ru-RU" sz="8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03𝒙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- ?      𝒂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3𝒙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-?</a:t>
            </a:r>
          </a:p>
          <a:p>
            <a:endParaRPr lang="ru-RU" sz="10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i="1" dirty="0" err="1" smtClean="0">
                <a:solidFill>
                  <a:schemeClr val="bg1"/>
                </a:solidFill>
                <a:latin typeface="Cambria Math"/>
                <a:ea typeface="Cambria Math"/>
              </a:rPr>
              <a:t>Поясн.рисунок</a:t>
            </a:r>
            <a:r>
              <a:rPr lang="ru-RU" sz="3200" i="1" dirty="0" smtClean="0">
                <a:solidFill>
                  <a:schemeClr val="bg1"/>
                </a:solidFill>
                <a:latin typeface="Cambria Math"/>
                <a:ea typeface="Cambria Math"/>
              </a:rPr>
              <a:t>.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42852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Дано: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79357" y="3463925"/>
            <a:ext cx="621510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3071810"/>
            <a:ext cx="307183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4744" y="150017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714356"/>
            <a:ext cx="4657725" cy="11906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2000240"/>
            <a:ext cx="6136616" cy="2072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01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0,   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01𝒙 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0,  𝓪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1𝒙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=- 0,8 м/с</a:t>
            </a:r>
            <a:r>
              <a:rPr lang="ru-RU" sz="3200" b="1" baseline="30000" dirty="0" smtClean="0">
                <a:solidFill>
                  <a:schemeClr val="bg1"/>
                </a:solidFill>
                <a:latin typeface="Cambria Math"/>
                <a:ea typeface="Cambria Math"/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;</a:t>
            </a:r>
          </a:p>
          <a:p>
            <a:endParaRPr lang="ru-RU" sz="2800" b="1" baseline="-25000" dirty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02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=400 м, 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02𝒙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=-0,6 м/с, 𝒂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2𝒙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=0</a:t>
            </a:r>
            <a:endParaRPr lang="ru-RU" sz="24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endParaRPr lang="ru-RU" sz="14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03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- 300 м,  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03𝒙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0,    𝒂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3𝒙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= 0.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500398" y="5643578"/>
            <a:ext cx="550075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46373" y="5643578"/>
            <a:ext cx="697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𝒙,м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3570" y="5572140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0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5715008" y="5572140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787372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7358876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215868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930380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215736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715670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215604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572264" y="564357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200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29124" y="5643578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-200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5786446" y="4929198"/>
            <a:ext cx="214314" cy="21431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10800000">
            <a:off x="5000628" y="5000636"/>
            <a:ext cx="7143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500570"/>
            <a:ext cx="400050" cy="5429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929586" y="4857760"/>
            <a:ext cx="214314" cy="21431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00570"/>
            <a:ext cx="400050" cy="54292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Блок-схема: узел 61"/>
          <p:cNvSpPr/>
          <p:nvPr/>
        </p:nvSpPr>
        <p:spPr>
          <a:xfrm>
            <a:off x="4214810" y="4929198"/>
            <a:ext cx="214314" cy="21431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644100" y="5571346"/>
            <a:ext cx="28575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0800000">
            <a:off x="5715008" y="4643446"/>
            <a:ext cx="857256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143380"/>
            <a:ext cx="390525" cy="47625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rot="10800000">
            <a:off x="7215206" y="5000636"/>
            <a:ext cx="57150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E7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E7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6" grpId="1"/>
      <p:bldP spid="36" grpId="0"/>
      <p:bldP spid="37" grpId="0"/>
      <p:bldP spid="38" grpId="0" animBg="1"/>
      <p:bldP spid="50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Построение  графика скорости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26" y="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Написать уравнение зависимости проекции вектора скорости на ось </a:t>
            </a:r>
            <a:r>
              <a:rPr lang="ru-RU" sz="3200" b="1" dirty="0" smtClean="0">
                <a:solidFill>
                  <a:srgbClr val="FFFF00"/>
                </a:solidFill>
                <a:ea typeface="Cambria Math"/>
              </a:rPr>
              <a:t>𝒙 от времени для каждого тела; построить графики этих зависимостей.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14620"/>
            <a:ext cx="2500330" cy="3288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1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- 0,4⋅𝒕</a:t>
            </a:r>
            <a:r>
              <a:rPr lang="ru-RU" sz="2800" b="1" baseline="30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,   </a:t>
            </a:r>
          </a:p>
          <a:p>
            <a:endParaRPr lang="ru-RU" sz="1000" b="1" dirty="0" smtClean="0">
              <a:solidFill>
                <a:srgbClr val="FFFF00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2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= 400 – 0,6⋅𝒕</a:t>
            </a:r>
          </a:p>
          <a:p>
            <a:endParaRPr lang="ru-RU" sz="1000" b="1" baseline="30000" dirty="0" smtClean="0">
              <a:solidFill>
                <a:srgbClr val="FFFF00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𝒙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3</a:t>
            </a:r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 = - 300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 .</a:t>
            </a:r>
          </a:p>
          <a:p>
            <a:endParaRPr lang="ru-RU" sz="800" b="1" dirty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1𝒙 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1𝒙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(𝒕)</a:t>
            </a:r>
          </a:p>
          <a:p>
            <a:endParaRPr lang="ru-RU" sz="8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2𝒙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2𝒙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(𝒕)</a:t>
            </a:r>
          </a:p>
          <a:p>
            <a:endParaRPr lang="ru-RU" sz="7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3𝒙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𝝑</a:t>
            </a:r>
            <a:r>
              <a:rPr lang="ru-RU" sz="28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3𝒙 </a:t>
            </a:r>
            <a:r>
              <a:rPr lang="ru-RU" sz="2800" b="1" dirty="0" smtClean="0">
                <a:solidFill>
                  <a:schemeClr val="bg1"/>
                </a:solidFill>
                <a:latin typeface="Cambria Math"/>
                <a:ea typeface="Cambria Math"/>
              </a:rPr>
              <a:t>(𝒕)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2143116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Дано: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4282" y="4357694"/>
            <a:ext cx="250033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28608" y="4571996"/>
            <a:ext cx="457200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1802" y="2071678"/>
            <a:ext cx="1899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071678"/>
            <a:ext cx="3079689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𝝑</a:t>
            </a:r>
            <a:r>
              <a:rPr lang="ru-RU" sz="36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36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= 𝝑</a:t>
            </a:r>
            <a:r>
              <a:rPr lang="ru-RU" sz="36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0𝒙  </a:t>
            </a:r>
            <a:r>
              <a:rPr lang="ru-RU" sz="36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+ 𝒂</a:t>
            </a:r>
            <a:r>
              <a:rPr lang="ru-RU" sz="36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r>
              <a:rPr lang="ru-RU" sz="36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⋅𝒕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2786058"/>
            <a:ext cx="4185761" cy="1897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1𝒙 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0 – 0,8⋅𝒕 = - 0,8⋅𝒕</a:t>
            </a:r>
          </a:p>
          <a:p>
            <a:endParaRPr lang="ru-RU" sz="3200" b="1" dirty="0">
              <a:solidFill>
                <a:schemeClr val="bg1"/>
              </a:solidFill>
              <a:latin typeface="Cambria Math"/>
              <a:ea typeface="Cambria Math"/>
            </a:endParaRPr>
          </a:p>
          <a:p>
            <a:endParaRPr lang="ru-RU" sz="3200" b="1" dirty="0" smtClean="0">
              <a:solidFill>
                <a:schemeClr val="bg1"/>
              </a:solidFill>
              <a:latin typeface="Cambria Math"/>
              <a:ea typeface="Cambria Math"/>
            </a:endParaRPr>
          </a:p>
          <a:p>
            <a:endParaRPr lang="ru-RU" sz="3200" b="1" baseline="-25000" dirty="0" smtClean="0">
              <a:solidFill>
                <a:schemeClr val="bg1"/>
              </a:solidFill>
              <a:latin typeface="Cambria Math"/>
              <a:ea typeface="Cambria Math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3429000"/>
            <a:ext cx="19543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2𝒙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- 0,6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4071942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3𝒙 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= 0 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6050" y="5286388"/>
            <a:ext cx="150019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464579" y="5679297"/>
            <a:ext cx="192882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28926" y="4786322"/>
            <a:ext cx="352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𝒕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4714884"/>
            <a:ext cx="813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>
                <a:solidFill>
                  <a:srgbClr val="FFFF00"/>
                </a:solidFill>
                <a:latin typeface="Cambria Math"/>
                <a:ea typeface="Cambria Math"/>
              </a:rPr>
              <a:t>1</a:t>
            </a:r>
            <a:r>
              <a:rPr lang="ru-RU" sz="32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𝒙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8926" y="5429264"/>
            <a:ext cx="1345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0      0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1    - 0,8</a:t>
            </a:r>
            <a:endParaRPr lang="ru-RU" sz="2800" b="1" dirty="0">
              <a:solidFill>
                <a:srgbClr val="FFFF0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429256" y="4286256"/>
            <a:ext cx="3500462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4215616" y="5142706"/>
            <a:ext cx="34290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9322" y="3429000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rgbClr val="FFFF00"/>
                </a:solidFill>
                <a:latin typeface="Cambria Math"/>
                <a:ea typeface="Cambria Math"/>
              </a:rPr>
              <a:t>𝒙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43966" y="4286256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ambria Math"/>
                <a:ea typeface="Cambria Math"/>
              </a:rPr>
              <a:t>𝒕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72132" y="42862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0</a:t>
            </a:r>
            <a:endParaRPr lang="ru-RU" sz="2400" b="1" dirty="0">
              <a:solidFill>
                <a:srgbClr val="FFFF0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6465901" y="4249743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251719" y="4249743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8037537" y="4249743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15206" y="36433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1</a:t>
            </a:r>
            <a:endParaRPr lang="ru-RU" sz="2800" b="1" dirty="0">
              <a:solidFill>
                <a:srgbClr val="FFFF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5715008" y="4929198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15008" y="5429264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715008" y="5929330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715008" y="6500834"/>
            <a:ext cx="35719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00628" y="5143512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-0,4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29190" y="6334780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-0,8</a:t>
            </a:r>
            <a:endParaRPr lang="ru-RU" sz="2800" b="1" dirty="0">
              <a:solidFill>
                <a:srgbClr val="FFFF0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6287306" y="5428470"/>
            <a:ext cx="2286016" cy="1588"/>
          </a:xfrm>
          <a:prstGeom prst="line">
            <a:avLst/>
          </a:prstGeom>
          <a:ln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929322" y="6500834"/>
            <a:ext cx="1500198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 rot="3407553">
            <a:off x="5922346" y="5078502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rgbClr val="FFC000"/>
                </a:solidFill>
                <a:latin typeface="Cambria Math"/>
                <a:ea typeface="Cambria Math"/>
              </a:rPr>
              <a:t>1𝒙  </a:t>
            </a:r>
            <a:r>
              <a:rPr lang="ru-RU" sz="2800" b="1" dirty="0" smtClean="0">
                <a:solidFill>
                  <a:srgbClr val="FFC000"/>
                </a:solidFill>
                <a:latin typeface="Cambria Math"/>
                <a:ea typeface="Cambria Math"/>
              </a:rPr>
              <a:t>= - 0,8⋅𝒕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929322" y="5929330"/>
            <a:ext cx="32146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414039" y="5429264"/>
            <a:ext cx="1729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𝝑</a:t>
            </a:r>
            <a:r>
              <a:rPr lang="ru-RU" sz="2800" b="1" baseline="-25000" dirty="0" smtClean="0">
                <a:solidFill>
                  <a:srgbClr val="FF0000"/>
                </a:solidFill>
                <a:latin typeface="Cambria Math"/>
                <a:ea typeface="Cambria Math"/>
              </a:rPr>
              <a:t>2𝒙 </a:t>
            </a:r>
            <a:r>
              <a:rPr lang="ru-RU" sz="28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= - 0,6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5500706" y="4714872"/>
            <a:ext cx="2571744" cy="171451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3" grpId="0"/>
      <p:bldP spid="25" grpId="0"/>
      <p:bldP spid="35" grpId="0"/>
      <p:bldP spid="36" grpId="0"/>
      <p:bldP spid="37" grpId="0"/>
      <p:bldP spid="42" grpId="0"/>
      <p:bldP spid="50" grpId="0"/>
      <p:bldP spid="51" grpId="0"/>
      <p:bldP spid="63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Определение ускорения тела по графику скорости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 графику зависимости проекции скорости от времени определите ускорение, напишите уравнение зависимости проекции скорости от времени и постройте график зависимости проекции ускорения от времени. 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8596" y="6357958"/>
            <a:ext cx="814393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249259" y="5535615"/>
            <a:ext cx="264318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3714752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𝝑</a:t>
            </a:r>
            <a:r>
              <a:rPr lang="ru-RU" sz="3200" b="1" baseline="-25000" dirty="0" smtClean="0">
                <a:solidFill>
                  <a:schemeClr val="bg1"/>
                </a:solidFill>
                <a:latin typeface="Cambria Math"/>
                <a:ea typeface="Cambria Math"/>
              </a:rPr>
              <a:t>𝒙</a:t>
            </a:r>
            <a:r>
              <a:rPr lang="ru-RU" sz="3200" b="1" dirty="0" smtClean="0">
                <a:solidFill>
                  <a:schemeClr val="bg1"/>
                </a:solidFill>
                <a:latin typeface="Cambria Math"/>
                <a:ea typeface="Cambria Math"/>
              </a:rPr>
              <a:t>, м/с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621166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0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74778" y="6211669"/>
            <a:ext cx="669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 Math"/>
                <a:ea typeface="Cambria Math"/>
              </a:rPr>
              <a:t>𝒕,с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00102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7259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72728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072860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072992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073124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073256" y="6357164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14678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942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5206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6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57224" y="592933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57224" y="5072074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57224" y="464344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57224" y="550070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4282" y="52149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20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435769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4</a:t>
            </a:r>
            <a:r>
              <a:rPr lang="ru-RU" sz="3200" b="1" dirty="0" smtClean="0">
                <a:solidFill>
                  <a:schemeClr val="bg1"/>
                </a:solidFill>
              </a:rPr>
              <a:t>0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071538" y="5929330"/>
            <a:ext cx="7143800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071538" y="5072074"/>
            <a:ext cx="7143800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4643446"/>
            <a:ext cx="7143800" cy="1588"/>
          </a:xfrm>
          <a:prstGeom prst="line">
            <a:avLst/>
          </a:prstGeom>
          <a:ln w="63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000100" y="5500702"/>
            <a:ext cx="7143800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286646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358216" y="5571346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358348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358480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5358612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6358744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7358876" y="5499908"/>
            <a:ext cx="1714512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071538" y="5072074"/>
            <a:ext cx="2143140" cy="85725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14678" y="5929330"/>
            <a:ext cx="3000396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215074" y="4643446"/>
            <a:ext cx="2000264" cy="128588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Мои документы\РАБОТА\Конструктор презентаций\ФОН\10.зел.gif"/>
          <p:cNvPicPr>
            <a:picLocks noChangeAspect="1" noChangeArrowheads="1"/>
          </p:cNvPicPr>
          <p:nvPr/>
        </p:nvPicPr>
        <p:blipFill>
          <a:blip r:embed="rId2"/>
          <a:srcRect t="104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857232"/>
          <a:ext cx="8715436" cy="4895739"/>
        </p:xfrm>
        <a:graphic>
          <a:graphicData uri="http://schemas.openxmlformats.org/drawingml/2006/table">
            <a:tbl>
              <a:tblPr/>
              <a:tblGrid>
                <a:gridCol w="1714512"/>
                <a:gridCol w="1071570"/>
                <a:gridCol w="1370387"/>
                <a:gridCol w="2297929"/>
                <a:gridCol w="2261038"/>
              </a:tblGrid>
              <a:tr h="4603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Определить по графику: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Вычислить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ускорение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по формуле: </a:t>
                      </a:r>
                      <a: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Записать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уравнение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01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Начальную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, 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, с</a:t>
                      </a: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Конечную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скорость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mbria Math"/>
                          <a:ea typeface="Cambria Math"/>
                          <a:cs typeface="Times New Roman"/>
                        </a:rPr>
                        <a:t>𝝑</a:t>
                      </a:r>
                      <a:r>
                        <a:rPr lang="ru-RU" sz="2400" b="1" baseline="-25000" dirty="0" smtClean="0">
                          <a:latin typeface="Cambria Math"/>
                          <a:ea typeface="Cambria Math"/>
                          <a:cs typeface="Times New Roman"/>
                        </a:rPr>
                        <a:t>𝒙</a:t>
                      </a:r>
                      <a:r>
                        <a:rPr lang="ru-RU" sz="2400" b="1" baseline="0" dirty="0" smtClean="0">
                          <a:latin typeface="Cambria Math"/>
                          <a:ea typeface="Cambria Math"/>
                          <a:cs typeface="Times New Roman"/>
                        </a:rPr>
                        <a:t>,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85" marR="42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643182"/>
            <a:ext cx="1743075" cy="97155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928934"/>
            <a:ext cx="2066925" cy="523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0430" y="214290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Решение: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1319</Words>
  <Application>Microsoft Office PowerPoint</Application>
  <PresentationFormat>Экран (4:3)</PresentationFormat>
  <Paragraphs>457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ПРАКТИКУМ  ПО  РЕШЕНИЮ  ЗАДАЧ:</vt:lpstr>
      <vt:lpstr>Презентация PowerPoint</vt:lpstr>
      <vt:lpstr>Определение начальных условий и ускорения  по уравнению координаты</vt:lpstr>
      <vt:lpstr>Решение  задач</vt:lpstr>
      <vt:lpstr>Презентация PowerPoint</vt:lpstr>
      <vt:lpstr>Построение  графика скорости</vt:lpstr>
      <vt:lpstr>Презентация PowerPoint</vt:lpstr>
      <vt:lpstr>Определение ускорения тела по графику скорости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 ПО  РЕШЕНИЮ  ЗАДАЧ:</dc:title>
  <dc:creator> Kushkarevy</dc:creator>
  <cp:lastModifiedBy>User</cp:lastModifiedBy>
  <cp:revision>34</cp:revision>
  <dcterms:created xsi:type="dcterms:W3CDTF">2009-09-30T18:11:54Z</dcterms:created>
  <dcterms:modified xsi:type="dcterms:W3CDTF">2014-09-26T06:15:11Z</dcterms:modified>
</cp:coreProperties>
</file>